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3"/>
  </p:notesMasterIdLst>
  <p:sldIdLst>
    <p:sldId id="256" r:id="rId2"/>
    <p:sldId id="288" r:id="rId3"/>
    <p:sldId id="263" r:id="rId4"/>
    <p:sldId id="257" r:id="rId5"/>
    <p:sldId id="258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89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4" r:id="rId30"/>
    <p:sldId id="287" r:id="rId31"/>
    <p:sldId id="28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raj bharadwaj" initials="sb" lastIdx="1" clrIdx="0">
    <p:extLst>
      <p:ext uri="{19B8F6BF-5375-455C-9EA6-DF929625EA0E}">
        <p15:presenceInfo xmlns:p15="http://schemas.microsoft.com/office/powerpoint/2012/main" userId="359317f6c883050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3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23292-A490-4F4E-A677-8A5C0E67DA66}" type="datetimeFigureOut">
              <a:rPr lang="en-US" smtClean="0"/>
              <a:t>29-Jan-19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F81B7C-8F5F-4CE0-893B-700C2C52C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32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81B7C-8F5F-4CE0-893B-700C2C52CDB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759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29-Jan-19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29-Jan-19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29-Jan-19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29-Jan-19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29-Jan-19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29-Jan-19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29-Jan-19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29-Jan-19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29-Jan-19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29-Jan-19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29-Jan-19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29-Jan-19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29-Jan-19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29-Jan-19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29-Jan-19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29-Jan-19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29-Jan-19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29-Jan-19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1281869"/>
            <a:ext cx="12117936" cy="3476715"/>
          </a:xfrm>
        </p:spPr>
        <p:txBody>
          <a:bodyPr>
            <a:normAutofit fontScale="90000"/>
          </a:bodyPr>
          <a:lstStyle/>
          <a:p>
            <a:r>
              <a:rPr lang="en-US" sz="6100" dirty="0" smtClean="0"/>
              <a:t>Computational intelligence</a:t>
            </a:r>
            <a:br>
              <a:rPr lang="en-US" sz="6100" dirty="0" smtClean="0"/>
            </a:br>
            <a:r>
              <a:rPr lang="en-US" sz="6100" dirty="0"/>
              <a:t/>
            </a:r>
            <a:br>
              <a:rPr lang="en-US" sz="6100" dirty="0"/>
            </a:br>
            <a:r>
              <a:rPr lang="en-US" sz="6100" b="1" i="1" dirty="0" smtClean="0"/>
              <a:t>Hidden </a:t>
            </a:r>
            <a:r>
              <a:rPr lang="en-US" sz="6100" b="1" i="1" dirty="0"/>
              <a:t>Markov </a:t>
            </a:r>
            <a:r>
              <a:rPr lang="en-US" sz="6100" b="1" i="1" dirty="0" smtClean="0"/>
              <a:t/>
            </a:r>
            <a:br>
              <a:rPr lang="en-US" sz="6100" b="1" i="1" dirty="0" smtClean="0"/>
            </a:br>
            <a:r>
              <a:rPr lang="en-US" sz="6100" b="1" i="1" dirty="0" smtClean="0"/>
              <a:t>Model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465" y="5415898"/>
            <a:ext cx="8676222" cy="1905000"/>
          </a:xfrm>
        </p:spPr>
        <p:txBody>
          <a:bodyPr>
            <a:noAutofit/>
          </a:bodyPr>
          <a:lstStyle/>
          <a:p>
            <a:r>
              <a:rPr lang="en-US" sz="3000" dirty="0" smtClean="0"/>
              <a:t>Suraj </a:t>
            </a:r>
            <a:r>
              <a:rPr lang="en-US" sz="3000" dirty="0" err="1" smtClean="0"/>
              <a:t>Sanath</a:t>
            </a:r>
            <a:r>
              <a:rPr lang="en-US" sz="3000" dirty="0" smtClean="0"/>
              <a:t> Kumar Bharadwaj-1224681</a:t>
            </a:r>
          </a:p>
          <a:p>
            <a:r>
              <a:rPr lang="en-US" sz="3000" dirty="0" smtClean="0"/>
              <a:t>29-Jan-2019</a:t>
            </a:r>
            <a:endParaRPr lang="en-US" sz="3000" dirty="0" smtClean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34803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9612" y="106938"/>
            <a:ext cx="6201730" cy="1905000"/>
          </a:xfrm>
        </p:spPr>
        <p:txBody>
          <a:bodyPr/>
          <a:lstStyle/>
          <a:p>
            <a:r>
              <a:rPr lang="en-US" dirty="0" smtClean="0"/>
              <a:t>HMM generation process: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112" y="2478991"/>
            <a:ext cx="9905998" cy="3124201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000" dirty="0"/>
              <a:t>Sequence generating algorithm</a:t>
            </a:r>
            <a:endParaRPr lang="en-US" sz="3000" dirty="0" smtClean="0"/>
          </a:p>
          <a:p>
            <a:r>
              <a:rPr lang="en-US" sz="3000" dirty="0" smtClean="0"/>
              <a:t>Step </a:t>
            </a:r>
            <a:r>
              <a:rPr lang="en-US" sz="3000" dirty="0"/>
              <a:t>1: Pick initial urn according to some random process</a:t>
            </a:r>
          </a:p>
          <a:p>
            <a:r>
              <a:rPr lang="en-US" sz="3000" dirty="0" smtClean="0"/>
              <a:t>Step </a:t>
            </a:r>
            <a:r>
              <a:rPr lang="en-US" sz="3000" dirty="0"/>
              <a:t>2: Randomly pick a ball from the urn and then replace it</a:t>
            </a:r>
          </a:p>
          <a:p>
            <a:r>
              <a:rPr lang="en-US" sz="3000" dirty="0" smtClean="0"/>
              <a:t>Step </a:t>
            </a:r>
            <a:r>
              <a:rPr lang="en-US" sz="3000" dirty="0"/>
              <a:t>3: Select another urn according to a random </a:t>
            </a:r>
            <a:r>
              <a:rPr lang="en-US" sz="3000" dirty="0" smtClean="0"/>
              <a:t>selection process</a:t>
            </a:r>
            <a:endParaRPr lang="en-US" sz="3000" dirty="0"/>
          </a:p>
          <a:p>
            <a:r>
              <a:rPr lang="en-US" sz="3000" dirty="0" smtClean="0"/>
              <a:t>Step </a:t>
            </a:r>
            <a:r>
              <a:rPr lang="en-US" sz="3000" dirty="0"/>
              <a:t>4: Repeat steps 2 and 3</a:t>
            </a:r>
          </a:p>
        </p:txBody>
      </p:sp>
      <p:sp>
        <p:nvSpPr>
          <p:cNvPr id="6" name="Can 5"/>
          <p:cNvSpPr/>
          <p:nvPr/>
        </p:nvSpPr>
        <p:spPr>
          <a:xfrm>
            <a:off x="8357619" y="251404"/>
            <a:ext cx="837488" cy="125623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Can 6"/>
          <p:cNvSpPr/>
          <p:nvPr/>
        </p:nvSpPr>
        <p:spPr>
          <a:xfrm>
            <a:off x="9519307" y="260915"/>
            <a:ext cx="837488" cy="125623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8938225" y="900422"/>
            <a:ext cx="108132" cy="14796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550059" y="1101204"/>
            <a:ext cx="108132" cy="14796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8735409" y="871535"/>
            <a:ext cx="108132" cy="14796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722297" y="1145922"/>
            <a:ext cx="108132" cy="14796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577996" y="805537"/>
            <a:ext cx="108132" cy="14796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954325" y="651669"/>
            <a:ext cx="108132" cy="14796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777244" y="1155434"/>
            <a:ext cx="108132" cy="14796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10077330" y="879520"/>
            <a:ext cx="108132" cy="14796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9845208" y="817890"/>
            <a:ext cx="108132" cy="14796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9651410" y="943942"/>
            <a:ext cx="108132" cy="14796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9767471" y="587199"/>
            <a:ext cx="108132" cy="14796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9617024" y="720176"/>
            <a:ext cx="108132" cy="14796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5" name="Can 54"/>
          <p:cNvSpPr/>
          <p:nvPr/>
        </p:nvSpPr>
        <p:spPr>
          <a:xfrm>
            <a:off x="10643265" y="231833"/>
            <a:ext cx="837488" cy="125623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917382" y="795978"/>
            <a:ext cx="108132" cy="14796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0917382" y="1036734"/>
            <a:ext cx="108132" cy="14796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1145001" y="1155434"/>
            <a:ext cx="108132" cy="14796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1183846" y="723743"/>
            <a:ext cx="108132" cy="14796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0720030" y="1224112"/>
            <a:ext cx="108132" cy="14796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1205008" y="970768"/>
            <a:ext cx="108132" cy="14796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6" name="Down Arrow 55"/>
          <p:cNvSpPr/>
          <p:nvPr/>
        </p:nvSpPr>
        <p:spPr>
          <a:xfrm>
            <a:off x="8658191" y="1676400"/>
            <a:ext cx="185350" cy="485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Down Arrow 56"/>
          <p:cNvSpPr/>
          <p:nvPr/>
        </p:nvSpPr>
        <p:spPr>
          <a:xfrm>
            <a:off x="9820909" y="1665250"/>
            <a:ext cx="185350" cy="485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Down Arrow 57"/>
          <p:cNvSpPr/>
          <p:nvPr/>
        </p:nvSpPr>
        <p:spPr>
          <a:xfrm>
            <a:off x="10983628" y="1676400"/>
            <a:ext cx="185350" cy="485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8696800" y="2273253"/>
            <a:ext cx="108132" cy="14796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9859518" y="2275319"/>
            <a:ext cx="108132" cy="14796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1012591" y="2331027"/>
            <a:ext cx="108132" cy="14796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7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4" grpId="0" animBg="1"/>
      <p:bldP spid="15" grpId="0" animBg="1"/>
      <p:bldP spid="18" grpId="0" animBg="1"/>
      <p:bldP spid="25" grpId="0" animBg="1"/>
      <p:bldP spid="30" grpId="0" animBg="1"/>
      <p:bldP spid="31" grpId="0" animBg="1"/>
      <p:bldP spid="46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5" grpId="0" animBg="1"/>
      <p:bldP spid="19" grpId="0" animBg="1"/>
      <p:bldP spid="17" grpId="0" animBg="1"/>
      <p:bldP spid="29" grpId="0" animBg="1"/>
      <p:bldP spid="22" grpId="0" animBg="1"/>
      <p:bldP spid="21" grpId="0" animBg="1"/>
      <p:bldP spid="23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009" y="79760"/>
            <a:ext cx="4733185" cy="1426487"/>
          </a:xfrm>
        </p:spPr>
        <p:txBody>
          <a:bodyPr/>
          <a:lstStyle/>
          <a:p>
            <a:r>
              <a:rPr lang="en-US" dirty="0" smtClean="0"/>
              <a:t>HMM : Hidden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7462" y="3154109"/>
            <a:ext cx="9905998" cy="3124201"/>
          </a:xfrm>
        </p:spPr>
        <p:txBody>
          <a:bodyPr>
            <a:normAutofit/>
          </a:bodyPr>
          <a:lstStyle/>
          <a:p>
            <a:pPr>
              <a:buClrTx/>
              <a:buFont typeface="Wingdings" panose="05000000000000000000" pitchFamily="2" charset="2"/>
              <a:buChar char="ü"/>
            </a:pPr>
            <a:r>
              <a:rPr lang="en-US" sz="3000" dirty="0" smtClean="0"/>
              <a:t>We can just observe the chosen ball</a:t>
            </a:r>
          </a:p>
          <a:p>
            <a:pPr>
              <a:buClr>
                <a:srgbClr val="FF0000"/>
              </a:buClr>
              <a:buFont typeface="Century Gothic" panose="020B0502020202020204" pitchFamily="34" charset="0"/>
              <a:buChar char="X"/>
            </a:pPr>
            <a:r>
              <a:rPr lang="en-US" sz="3000" dirty="0"/>
              <a:t>From which urn it was </a:t>
            </a:r>
            <a:r>
              <a:rPr lang="en-US" sz="3000" dirty="0" smtClean="0"/>
              <a:t>chosen at a time</a:t>
            </a:r>
          </a:p>
          <a:p>
            <a:pPr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sz="3000" b="1" dirty="0" smtClean="0"/>
              <a:t>Urn selection is hidden</a:t>
            </a:r>
            <a:endParaRPr lang="en-US" sz="3000" b="1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878873" y="1405069"/>
            <a:ext cx="4068716" cy="773964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Down Arrow 4"/>
          <p:cNvSpPr/>
          <p:nvPr/>
        </p:nvSpPr>
        <p:spPr>
          <a:xfrm>
            <a:off x="4700187" y="2293083"/>
            <a:ext cx="223883" cy="10467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6944985" y="2294535"/>
            <a:ext cx="223883" cy="10467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>
            <a:off x="5822586" y="2293083"/>
            <a:ext cx="223883" cy="10467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758062" y="3581468"/>
            <a:ext cx="108132" cy="14796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880461" y="3507486"/>
            <a:ext cx="108132" cy="14796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002860" y="3565737"/>
            <a:ext cx="108132" cy="14796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72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76225" y="1217863"/>
            <a:ext cx="5067300" cy="4659062"/>
          </a:xfrm>
          <a:prstGeom prst="round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/>
              <a:t>HMM: </a:t>
            </a:r>
            <a:r>
              <a:rPr lang="en-US" sz="2300" dirty="0" smtClean="0"/>
              <a:t>Elements</a:t>
            </a:r>
          </a:p>
          <a:p>
            <a:pPr algn="ctr"/>
            <a:endParaRPr lang="en-US" sz="2300" dirty="0"/>
          </a:p>
          <a:p>
            <a:pPr algn="ctr"/>
            <a:endParaRPr lang="en-US" sz="2300" dirty="0" smtClean="0"/>
          </a:p>
          <a:p>
            <a:pPr algn="ctr"/>
            <a:endParaRPr lang="en-US" sz="2300" dirty="0"/>
          </a:p>
          <a:p>
            <a:pPr algn="ctr"/>
            <a:r>
              <a:rPr lang="en-US" sz="2300" dirty="0" smtClean="0"/>
              <a:t>Notation: </a:t>
            </a:r>
            <a:r>
              <a:rPr lang="el-GR" sz="2300" dirty="0" smtClean="0"/>
              <a:t>λ</a:t>
            </a:r>
            <a:r>
              <a:rPr lang="en-US" sz="2300" dirty="0" smtClean="0"/>
              <a:t>=(π,A,B)</a:t>
            </a:r>
            <a:endParaRPr lang="en-US" sz="2300" dirty="0"/>
          </a:p>
        </p:txBody>
      </p:sp>
      <p:sp>
        <p:nvSpPr>
          <p:cNvPr id="5" name="Rounded Rectangle 4"/>
          <p:cNvSpPr/>
          <p:nvPr/>
        </p:nvSpPr>
        <p:spPr>
          <a:xfrm>
            <a:off x="6677025" y="300412"/>
            <a:ext cx="5067300" cy="1200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300" dirty="0"/>
              <a:t>N = Number of states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677025" y="1465513"/>
            <a:ext cx="5067300" cy="1200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300" dirty="0"/>
              <a:t>M = number of symbols observable in states v={v</a:t>
            </a:r>
            <a:r>
              <a:rPr lang="en-US" sz="2300" baseline="-25000" dirty="0"/>
              <a:t>1</a:t>
            </a:r>
            <a:r>
              <a:rPr lang="en-US" sz="2300" dirty="0"/>
              <a:t>,v</a:t>
            </a:r>
            <a:r>
              <a:rPr lang="en-US" sz="2300" baseline="-25000" dirty="0"/>
              <a:t>2</a:t>
            </a:r>
            <a:r>
              <a:rPr lang="en-US" sz="2300" dirty="0"/>
              <a:t>…V</a:t>
            </a:r>
            <a:r>
              <a:rPr lang="en-US" sz="2300" baseline="-25000" dirty="0"/>
              <a:t>M</a:t>
            </a:r>
            <a:r>
              <a:rPr lang="en-US" sz="2300" dirty="0"/>
              <a:t>}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677025" y="5103175"/>
            <a:ext cx="5067300" cy="120015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300" dirty="0"/>
              <a:t>B: Observation symbol probability </a:t>
            </a:r>
            <a:r>
              <a:rPr lang="en-US" sz="2300" dirty="0" smtClean="0"/>
              <a:t>  </a:t>
            </a:r>
          </a:p>
          <a:p>
            <a:r>
              <a:rPr lang="en-US" sz="2300" dirty="0"/>
              <a:t> </a:t>
            </a:r>
            <a:r>
              <a:rPr lang="en-US" sz="2300" dirty="0" smtClean="0"/>
              <a:t>   distribution </a:t>
            </a:r>
            <a:r>
              <a:rPr lang="en-US" sz="2300" dirty="0"/>
              <a:t>B = {</a:t>
            </a:r>
            <a:r>
              <a:rPr lang="en-US" sz="2300" dirty="0" err="1" smtClean="0">
                <a:solidFill>
                  <a:prstClr val="white"/>
                </a:solidFill>
              </a:rPr>
              <a:t>b</a:t>
            </a:r>
            <a:r>
              <a:rPr lang="en-US" sz="2300" baseline="-25000" dirty="0" err="1">
                <a:solidFill>
                  <a:prstClr val="white"/>
                </a:solidFill>
              </a:rPr>
              <a:t>j</a:t>
            </a:r>
            <a:r>
              <a:rPr lang="en-US" sz="2300" dirty="0" smtClean="0">
                <a:solidFill>
                  <a:prstClr val="white"/>
                </a:solidFill>
              </a:rPr>
              <a:t>(</a:t>
            </a:r>
            <a:r>
              <a:rPr lang="en-US" sz="2300" dirty="0" err="1" smtClean="0">
                <a:solidFill>
                  <a:prstClr val="white"/>
                </a:solidFill>
              </a:rPr>
              <a:t>v</a:t>
            </a:r>
            <a:r>
              <a:rPr lang="en-US" sz="2300" baseline="-25000" dirty="0" err="1" smtClean="0">
                <a:solidFill>
                  <a:prstClr val="white"/>
                </a:solidFill>
              </a:rPr>
              <a:t>k</a:t>
            </a:r>
            <a:r>
              <a:rPr lang="en-US" sz="2300" dirty="0">
                <a:solidFill>
                  <a:prstClr val="white"/>
                </a:solidFill>
              </a:rPr>
              <a:t>)</a:t>
            </a:r>
            <a:r>
              <a:rPr lang="en-US" sz="2300" dirty="0"/>
              <a:t> }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677025" y="3884419"/>
            <a:ext cx="5067300" cy="1200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300" dirty="0"/>
              <a:t>A: State transition probability </a:t>
            </a:r>
            <a:r>
              <a:rPr lang="en-US" sz="2300" dirty="0" smtClean="0"/>
              <a:t>  </a:t>
            </a:r>
          </a:p>
          <a:p>
            <a:r>
              <a:rPr lang="en-US" sz="2300" dirty="0"/>
              <a:t> </a:t>
            </a:r>
            <a:r>
              <a:rPr lang="en-US" sz="2300" dirty="0" smtClean="0"/>
              <a:t>    distribution </a:t>
            </a:r>
            <a:r>
              <a:rPr lang="en-US" sz="2300" dirty="0"/>
              <a:t>A={</a:t>
            </a:r>
            <a:r>
              <a:rPr lang="en-US" sz="2300" dirty="0" err="1">
                <a:solidFill>
                  <a:prstClr val="white"/>
                </a:solidFill>
              </a:rPr>
              <a:t>a</a:t>
            </a:r>
            <a:r>
              <a:rPr lang="en-US" sz="2300" baseline="-25000" dirty="0" err="1">
                <a:solidFill>
                  <a:prstClr val="white"/>
                </a:solidFill>
              </a:rPr>
              <a:t>ij</a:t>
            </a:r>
            <a:r>
              <a:rPr lang="en-US" sz="2300" dirty="0"/>
              <a:t> }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677025" y="2665663"/>
            <a:ext cx="5067300" cy="1200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300" dirty="0"/>
              <a:t>π: Initial state distribution </a:t>
            </a:r>
            <a:endParaRPr lang="en-US" sz="2300" dirty="0" smtClean="0"/>
          </a:p>
          <a:p>
            <a:r>
              <a:rPr lang="en-US" sz="2300" dirty="0"/>
              <a:t> </a:t>
            </a:r>
            <a:r>
              <a:rPr lang="en-US" sz="2300" dirty="0" smtClean="0"/>
              <a:t>    </a:t>
            </a:r>
            <a:r>
              <a:rPr lang="en-US" sz="2300" dirty="0"/>
              <a:t> </a:t>
            </a:r>
            <a:r>
              <a:rPr lang="en-US" sz="2300" dirty="0" smtClean="0"/>
              <a:t>  =P(</a:t>
            </a:r>
            <a:r>
              <a:rPr lang="en-US" sz="2300" dirty="0" smtClean="0">
                <a:solidFill>
                  <a:prstClr val="white"/>
                </a:solidFill>
              </a:rPr>
              <a:t>q</a:t>
            </a:r>
            <a:r>
              <a:rPr lang="en-US" sz="2300" baseline="-25000" dirty="0" smtClean="0">
                <a:solidFill>
                  <a:prstClr val="white"/>
                </a:solidFill>
              </a:rPr>
              <a:t>1</a:t>
            </a:r>
            <a:r>
              <a:rPr lang="en-US" sz="2300" dirty="0" smtClean="0">
                <a:solidFill>
                  <a:prstClr val="white"/>
                </a:solidFill>
              </a:rPr>
              <a:t>=</a:t>
            </a:r>
            <a:r>
              <a:rPr lang="en-US" sz="2300" dirty="0" err="1" smtClean="0">
                <a:solidFill>
                  <a:prstClr val="white"/>
                </a:solidFill>
              </a:rPr>
              <a:t>i</a:t>
            </a:r>
            <a:r>
              <a:rPr lang="en-US" sz="2300" dirty="0" smtClean="0">
                <a:solidFill>
                  <a:prstClr val="white"/>
                </a:solidFill>
              </a:rPr>
              <a:t>)</a:t>
            </a:r>
            <a:endParaRPr lang="en-US" sz="2300" dirty="0"/>
          </a:p>
        </p:txBody>
      </p:sp>
      <p:cxnSp>
        <p:nvCxnSpPr>
          <p:cNvPr id="18" name="Straight Arrow Connector 17"/>
          <p:cNvCxnSpPr>
            <a:stCxn id="4" idx="3"/>
            <a:endCxn id="7" idx="1"/>
          </p:cNvCxnSpPr>
          <p:nvPr/>
        </p:nvCxnSpPr>
        <p:spPr>
          <a:xfrm>
            <a:off x="5343525" y="3547394"/>
            <a:ext cx="1333500" cy="2155856"/>
          </a:xfrm>
          <a:prstGeom prst="straightConnector1">
            <a:avLst/>
          </a:prstGeom>
          <a:ln w="41275">
            <a:solidFill>
              <a:srgbClr val="FFC000">
                <a:alpha val="98000"/>
              </a:srgb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4" idx="3"/>
            <a:endCxn id="8" idx="1"/>
          </p:cNvCxnSpPr>
          <p:nvPr/>
        </p:nvCxnSpPr>
        <p:spPr>
          <a:xfrm>
            <a:off x="5343525" y="3547394"/>
            <a:ext cx="1333500" cy="937100"/>
          </a:xfrm>
          <a:prstGeom prst="straightConnector1">
            <a:avLst/>
          </a:prstGeom>
          <a:ln w="41275">
            <a:solidFill>
              <a:srgbClr val="FFC000">
                <a:alpha val="98000"/>
              </a:srgb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4" idx="3"/>
            <a:endCxn id="9" idx="1"/>
          </p:cNvCxnSpPr>
          <p:nvPr/>
        </p:nvCxnSpPr>
        <p:spPr>
          <a:xfrm flipV="1">
            <a:off x="5343525" y="3265738"/>
            <a:ext cx="1333500" cy="281656"/>
          </a:xfrm>
          <a:prstGeom prst="straightConnector1">
            <a:avLst/>
          </a:prstGeom>
          <a:ln w="41275">
            <a:solidFill>
              <a:srgbClr val="FFC000">
                <a:alpha val="98000"/>
              </a:srgb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4" idx="3"/>
            <a:endCxn id="6" idx="1"/>
          </p:cNvCxnSpPr>
          <p:nvPr/>
        </p:nvCxnSpPr>
        <p:spPr>
          <a:xfrm flipV="1">
            <a:off x="5343525" y="2065588"/>
            <a:ext cx="1333500" cy="1481806"/>
          </a:xfrm>
          <a:prstGeom prst="straightConnector1">
            <a:avLst/>
          </a:prstGeom>
          <a:ln w="41275">
            <a:solidFill>
              <a:srgbClr val="FFC000">
                <a:alpha val="98000"/>
              </a:srgb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" idx="3"/>
            <a:endCxn id="5" idx="1"/>
          </p:cNvCxnSpPr>
          <p:nvPr/>
        </p:nvCxnSpPr>
        <p:spPr>
          <a:xfrm flipV="1">
            <a:off x="5343525" y="900487"/>
            <a:ext cx="1333500" cy="2646907"/>
          </a:xfrm>
          <a:prstGeom prst="straightConnector1">
            <a:avLst/>
          </a:prstGeom>
          <a:ln w="41275">
            <a:solidFill>
              <a:srgbClr val="FFC000">
                <a:alpha val="98000"/>
              </a:srgb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7108245" y="3159535"/>
            <a:ext cx="42030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π</a:t>
            </a:r>
            <a:r>
              <a:rPr lang="en-US" sz="2500" b="1" baseline="-25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i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938708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497512" cy="695325"/>
          </a:xfrm>
        </p:spPr>
        <p:txBody>
          <a:bodyPr/>
          <a:lstStyle/>
          <a:p>
            <a:r>
              <a:rPr lang="en-US" dirty="0" smtClean="0"/>
              <a:t>Back to the Example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071" y="1337171"/>
            <a:ext cx="6177449" cy="3124201"/>
          </a:xfrm>
        </p:spPr>
        <p:txBody>
          <a:bodyPr/>
          <a:lstStyle/>
          <a:p>
            <a:r>
              <a:rPr lang="en-US" sz="2500" dirty="0" smtClean="0"/>
              <a:t>No of states: N=3</a:t>
            </a:r>
          </a:p>
          <a:p>
            <a:r>
              <a:rPr lang="en-US" sz="2500" dirty="0" smtClean="0"/>
              <a:t>No of Observation: M=3</a:t>
            </a:r>
          </a:p>
          <a:p>
            <a:r>
              <a:rPr lang="en-US" sz="2500" dirty="0" smtClean="0"/>
              <a:t>V={R, G, B}</a:t>
            </a:r>
          </a:p>
          <a:p>
            <a:r>
              <a:rPr lang="en-US" sz="2500" dirty="0" smtClean="0"/>
              <a:t>    ={P(</a:t>
            </a:r>
            <a:r>
              <a:rPr lang="en-US" sz="2500" cap="none" dirty="0" smtClean="0">
                <a:solidFill>
                  <a:prstClr val="white"/>
                </a:solidFill>
                <a:effectLst/>
              </a:rPr>
              <a:t>q</a:t>
            </a:r>
            <a:r>
              <a:rPr lang="en-US" sz="2500" cap="none" baseline="-25000" dirty="0" smtClean="0">
                <a:solidFill>
                  <a:prstClr val="white"/>
                </a:solidFill>
                <a:effectLst/>
              </a:rPr>
              <a:t>1</a:t>
            </a:r>
            <a:r>
              <a:rPr lang="en-US" sz="2500" cap="none" dirty="0" smtClean="0">
                <a:solidFill>
                  <a:prstClr val="white"/>
                </a:solidFill>
                <a:effectLst/>
              </a:rPr>
              <a:t>=</a:t>
            </a:r>
            <a:r>
              <a:rPr lang="en-US" sz="2500" cap="none" dirty="0" err="1" smtClean="0">
                <a:solidFill>
                  <a:prstClr val="white"/>
                </a:solidFill>
                <a:effectLst/>
              </a:rPr>
              <a:t>i</a:t>
            </a:r>
            <a:r>
              <a:rPr lang="en-US" sz="2500" cap="none" dirty="0" smtClean="0">
                <a:solidFill>
                  <a:prstClr val="white"/>
                </a:solidFill>
                <a:effectLst/>
              </a:rPr>
              <a:t>)</a:t>
            </a:r>
            <a:r>
              <a:rPr lang="en-US" sz="2500" dirty="0" smtClean="0"/>
              <a:t>}=[1,0,0]</a:t>
            </a:r>
          </a:p>
          <a:p>
            <a:endParaRPr lang="en-US" dirty="0" smtClean="0"/>
          </a:p>
          <a:p>
            <a:r>
              <a:rPr lang="en-US" sz="2500" dirty="0" smtClean="0"/>
              <a:t>A= {</a:t>
            </a:r>
            <a:r>
              <a:rPr lang="en-US" sz="2500" cap="none" dirty="0" err="1" smtClean="0">
                <a:solidFill>
                  <a:prstClr val="white"/>
                </a:solidFill>
                <a:effectLst/>
              </a:rPr>
              <a:t>a</a:t>
            </a:r>
            <a:r>
              <a:rPr lang="en-US" sz="2500" baseline="-25000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ij</a:t>
            </a:r>
            <a:r>
              <a:rPr lang="en-US" sz="2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 </a:t>
            </a:r>
            <a:r>
              <a:rPr lang="en-US" sz="25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endParaRPr lang="en-US" sz="2500" dirty="0"/>
          </a:p>
        </p:txBody>
      </p:sp>
      <p:sp>
        <p:nvSpPr>
          <p:cNvPr id="4" name="Can 3"/>
          <p:cNvSpPr/>
          <p:nvPr/>
        </p:nvSpPr>
        <p:spPr>
          <a:xfrm>
            <a:off x="8789973" y="39334"/>
            <a:ext cx="837488" cy="125623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Can 4"/>
          <p:cNvSpPr/>
          <p:nvPr/>
        </p:nvSpPr>
        <p:spPr>
          <a:xfrm>
            <a:off x="7310127" y="1492256"/>
            <a:ext cx="837488" cy="125623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Can 5"/>
          <p:cNvSpPr/>
          <p:nvPr/>
        </p:nvSpPr>
        <p:spPr>
          <a:xfrm>
            <a:off x="10265547" y="1504555"/>
            <a:ext cx="837488" cy="125623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9627461" y="969402"/>
            <a:ext cx="717846" cy="53515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9627461" y="1295565"/>
            <a:ext cx="638086" cy="43904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7915275" y="969402"/>
            <a:ext cx="874698" cy="52285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8089130" y="1236978"/>
            <a:ext cx="700843" cy="40763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8147615" y="2349459"/>
            <a:ext cx="2117932" cy="2857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8147615" y="2584071"/>
            <a:ext cx="2117932" cy="1229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7768974" y="2009825"/>
            <a:ext cx="108132" cy="14796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824153" y="2349459"/>
            <a:ext cx="108132" cy="14796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098449" y="620566"/>
            <a:ext cx="108132" cy="14796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606737" y="2235058"/>
            <a:ext cx="108132" cy="14796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464782" y="2413228"/>
            <a:ext cx="108132" cy="14796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542047" y="1996403"/>
            <a:ext cx="108132" cy="14796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206950" y="822486"/>
            <a:ext cx="108132" cy="14796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746754" y="2355785"/>
            <a:ext cx="108132" cy="14796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0428597" y="2371448"/>
            <a:ext cx="108132" cy="14796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0956779" y="2247119"/>
            <a:ext cx="108132" cy="14796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9279215" y="610867"/>
            <a:ext cx="108132" cy="14796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627254" y="2426548"/>
            <a:ext cx="108132" cy="14796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9353143" y="1077724"/>
            <a:ext cx="108132" cy="14796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9048286" y="1028719"/>
            <a:ext cx="108132" cy="14796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8942629" y="903775"/>
            <a:ext cx="108132" cy="14796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0742806" y="2046389"/>
            <a:ext cx="108132" cy="14796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522592" y="1902402"/>
            <a:ext cx="108132" cy="14796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7454930" y="2124807"/>
            <a:ext cx="108132" cy="14796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1" name="Arc 30"/>
          <p:cNvSpPr/>
          <p:nvPr/>
        </p:nvSpPr>
        <p:spPr>
          <a:xfrm>
            <a:off x="9024494" y="209038"/>
            <a:ext cx="1205934" cy="630269"/>
          </a:xfrm>
          <a:prstGeom prst="arc">
            <a:avLst>
              <a:gd name="adj1" fmla="val 16200000"/>
              <a:gd name="adj2" fmla="val 3238590"/>
            </a:avLst>
          </a:prstGeom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31" idx="2"/>
          </p:cNvCxnSpPr>
          <p:nvPr/>
        </p:nvCxnSpPr>
        <p:spPr>
          <a:xfrm flipH="1">
            <a:off x="9627461" y="818750"/>
            <a:ext cx="214208" cy="8942"/>
          </a:xfrm>
          <a:prstGeom prst="straightConnector1">
            <a:avLst/>
          </a:prstGeom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9627461" y="818750"/>
            <a:ext cx="214208" cy="8942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rc 33"/>
          <p:cNvSpPr/>
          <p:nvPr/>
        </p:nvSpPr>
        <p:spPr>
          <a:xfrm>
            <a:off x="10698320" y="1787833"/>
            <a:ext cx="841315" cy="759523"/>
          </a:xfrm>
          <a:prstGeom prst="arc">
            <a:avLst>
              <a:gd name="adj1" fmla="val 16200000"/>
              <a:gd name="adj2" fmla="val 5744698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c 34"/>
          <p:cNvSpPr/>
          <p:nvPr/>
        </p:nvSpPr>
        <p:spPr>
          <a:xfrm rot="10800000">
            <a:off x="6871828" y="1778027"/>
            <a:ext cx="841315" cy="759523"/>
          </a:xfrm>
          <a:prstGeom prst="arc">
            <a:avLst>
              <a:gd name="adj1" fmla="val 16200000"/>
              <a:gd name="adj2" fmla="val 5744698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6377987" y="1973123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0.6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1584121" y="192306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0.6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9986384" y="93399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0.6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8434328" y="1423321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9491887" y="1499545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8907704" y="1996403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881281" y="2593581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0.3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0155536" y="100573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0.3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925783" y="853220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286101" y="3716496"/>
            <a:ext cx="14670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0.6  0.2   0.2</a:t>
            </a:r>
          </a:p>
          <a:p>
            <a:r>
              <a:rPr lang="en-US" dirty="0"/>
              <a:t>0.1  0.3   0.6</a:t>
            </a:r>
          </a:p>
          <a:p>
            <a:r>
              <a:rPr lang="en-US" dirty="0"/>
              <a:t>0.3  0.1   0.6</a:t>
            </a:r>
          </a:p>
          <a:p>
            <a:endParaRPr lang="en-US" dirty="0"/>
          </a:p>
        </p:txBody>
      </p:sp>
      <p:sp>
        <p:nvSpPr>
          <p:cNvPr id="46" name="Double Bracket 45"/>
          <p:cNvSpPr/>
          <p:nvPr/>
        </p:nvSpPr>
        <p:spPr>
          <a:xfrm>
            <a:off x="2221707" y="3742112"/>
            <a:ext cx="1668462" cy="974688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09575" y="5003998"/>
            <a:ext cx="264207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B = { </a:t>
            </a:r>
            <a:r>
              <a:rPr lang="en-US" sz="2500" dirty="0" err="1" smtClean="0"/>
              <a:t>b</a:t>
            </a:r>
            <a:r>
              <a:rPr lang="en-US" sz="2500" baseline="-25000" dirty="0" err="1" smtClean="0"/>
              <a:t>j</a:t>
            </a:r>
            <a:r>
              <a:rPr lang="en-US" sz="2500" baseline="-25000" dirty="0" smtClean="0"/>
              <a:t> </a:t>
            </a:r>
            <a:r>
              <a:rPr lang="en-US" sz="2500" dirty="0"/>
              <a:t>(</a:t>
            </a:r>
            <a:r>
              <a:rPr lang="en-US" sz="2500" dirty="0" err="1"/>
              <a:t>v</a:t>
            </a:r>
            <a:r>
              <a:rPr lang="en-US" sz="2500" baseline="-25000" dirty="0" err="1"/>
              <a:t>k</a:t>
            </a:r>
            <a:r>
              <a:rPr lang="en-US" sz="2500" dirty="0"/>
              <a:t>) } = </a:t>
            </a:r>
          </a:p>
          <a:p>
            <a:endParaRPr lang="en-US" dirty="0"/>
          </a:p>
        </p:txBody>
      </p:sp>
      <p:sp>
        <p:nvSpPr>
          <p:cNvPr id="48" name="Double Bracket 47"/>
          <p:cNvSpPr/>
          <p:nvPr/>
        </p:nvSpPr>
        <p:spPr>
          <a:xfrm>
            <a:off x="2987438" y="4850267"/>
            <a:ext cx="1668462" cy="974688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3089099" y="4898252"/>
            <a:ext cx="17059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3/6  2/6  1/6   </a:t>
            </a:r>
          </a:p>
          <a:p>
            <a:r>
              <a:rPr lang="en-US" dirty="0"/>
              <a:t>1/6  3/6  2/6</a:t>
            </a:r>
          </a:p>
          <a:p>
            <a:r>
              <a:rPr lang="en-US" dirty="0"/>
              <a:t>1/6  1/6  4/6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196258" y="5210998"/>
            <a:ext cx="4923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 symbol </a:t>
            </a:r>
            <a:r>
              <a:rPr lang="en-US" dirty="0" smtClean="0"/>
              <a:t>probability distribution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4297251" y="3975880"/>
            <a:ext cx="4368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State Transition probability distribution</a:t>
            </a:r>
            <a:endParaRPr lang="en-US" dirty="0"/>
          </a:p>
        </p:txBody>
      </p:sp>
      <p:cxnSp>
        <p:nvCxnSpPr>
          <p:cNvPr id="53" name="Straight Arrow Connector 52"/>
          <p:cNvCxnSpPr/>
          <p:nvPr/>
        </p:nvCxnSpPr>
        <p:spPr>
          <a:xfrm flipH="1">
            <a:off x="7310127" y="2748487"/>
            <a:ext cx="212465" cy="518588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616910" y="2956289"/>
            <a:ext cx="36099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latin typeface="Times New Roman" panose="02020603050405020304" pitchFamily="18" charset="0"/>
                <a:ea typeface="Calibri" panose="020F0502020204030204" pitchFamily="34" charset="0"/>
              </a:rPr>
              <a:t>π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87811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5578" y="524142"/>
            <a:ext cx="4661181" cy="1253383"/>
          </a:xfrm>
        </p:spPr>
        <p:txBody>
          <a:bodyPr/>
          <a:lstStyle/>
          <a:p>
            <a:r>
              <a:rPr lang="en-US" dirty="0" smtClean="0"/>
              <a:t>HMM </a:t>
            </a:r>
            <a:r>
              <a:rPr lang="en-US" dirty="0" err="1" smtClean="0"/>
              <a:t>AssumptionS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540" y="442246"/>
            <a:ext cx="5277756" cy="2572491"/>
          </a:xfrm>
        </p:spPr>
      </p:pic>
      <p:sp>
        <p:nvSpPr>
          <p:cNvPr id="5" name="TextBox 4"/>
          <p:cNvSpPr txBox="1"/>
          <p:nvPr/>
        </p:nvSpPr>
        <p:spPr>
          <a:xfrm>
            <a:off x="6834948" y="3099008"/>
            <a:ext cx="52469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https://www.cityu.edu/blog/underlying-assumptions-and-organizational-change/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1473" y="1728491"/>
            <a:ext cx="6093152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current state depends only on the previous </a:t>
            </a:r>
            <a:r>
              <a:rPr lang="en-US" sz="30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state.</a:t>
            </a:r>
          </a:p>
          <a:p>
            <a:pPr lvl="0">
              <a:buClr>
                <a:srgbClr val="92D050"/>
              </a:buClr>
            </a:pPr>
            <a:r>
              <a:rPr lang="en-US" sz="3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30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                P(</a:t>
            </a:r>
            <a:r>
              <a:rPr lang="en-US" sz="2500" i="1" dirty="0" err="1" smtClean="0"/>
              <a:t>q</a:t>
            </a:r>
            <a:r>
              <a:rPr lang="en-US" sz="2500" i="1" baseline="-25000" dirty="0" err="1" smtClean="0"/>
              <a:t>t</a:t>
            </a:r>
            <a:r>
              <a:rPr lang="en-US" sz="2500" i="1" dirty="0" smtClean="0"/>
              <a:t> |q</a:t>
            </a:r>
            <a:r>
              <a:rPr lang="en-US" sz="2500" i="1" baseline="-25000" dirty="0" smtClean="0"/>
              <a:t>t-1</a:t>
            </a:r>
            <a:r>
              <a:rPr lang="en-US" sz="2500" i="1" dirty="0" smtClean="0"/>
              <a:t>) </a:t>
            </a:r>
            <a:endParaRPr lang="en-US" sz="2500" cap="small" dirty="0" smtClean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457200" lvl="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dirty="0" smtClean="0"/>
          </a:p>
          <a:p>
            <a:pPr marL="285750" lvl="0" indent="-285750">
              <a:buClr>
                <a:schemeClr val="accent5"/>
              </a:buClr>
              <a:buFont typeface="Wingdings" panose="05000000000000000000" pitchFamily="2" charset="2"/>
              <a:buChar char="ü"/>
            </a:pPr>
            <a:r>
              <a:rPr lang="en-US" sz="3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observation at time </a:t>
            </a:r>
            <a:r>
              <a:rPr lang="en-US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(</a:t>
            </a:r>
            <a:r>
              <a:rPr lang="en-US" sz="2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)</a:t>
            </a:r>
            <a:r>
              <a:rPr lang="en-US" sz="30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3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depends only on the state at </a:t>
            </a:r>
            <a:r>
              <a:rPr lang="en-US" sz="2500" dirty="0">
                <a:solidFill>
                  <a:schemeClr val="lt1"/>
                </a:solidFill>
              </a:rPr>
              <a:t>T</a:t>
            </a:r>
            <a:r>
              <a:rPr lang="en-US" sz="30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ime </a:t>
            </a:r>
            <a:r>
              <a:rPr lang="en-US" sz="24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(</a:t>
            </a: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t)</a:t>
            </a:r>
            <a:r>
              <a:rPr lang="en-US" sz="30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</a:p>
          <a:p>
            <a:pPr lvl="0">
              <a:buClr>
                <a:schemeClr val="accent5"/>
              </a:buClr>
            </a:pPr>
            <a:r>
              <a:rPr lang="en-US" sz="3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30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                </a:t>
            </a:r>
            <a:r>
              <a:rPr lang="en-US" sz="36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P(</a:t>
            </a:r>
            <a:r>
              <a:rPr lang="en-US" sz="3200" i="1" dirty="0" err="1"/>
              <a:t>O</a:t>
            </a:r>
            <a:r>
              <a:rPr lang="en-US" sz="3200" i="1" baseline="-25000" dirty="0" err="1" smtClean="0"/>
              <a:t>t</a:t>
            </a:r>
            <a:r>
              <a:rPr lang="en-US" sz="3200" i="1" dirty="0" smtClean="0"/>
              <a:t> </a:t>
            </a:r>
            <a:r>
              <a:rPr lang="en-US" sz="3200" i="1" dirty="0"/>
              <a:t>|</a:t>
            </a:r>
            <a:r>
              <a:rPr lang="en-US" sz="3200" i="1" dirty="0" err="1" smtClean="0"/>
              <a:t>q</a:t>
            </a:r>
            <a:r>
              <a:rPr lang="en-US" sz="3200" i="1" baseline="-25000" dirty="0" err="1" smtClean="0"/>
              <a:t>t</a:t>
            </a:r>
            <a:r>
              <a:rPr lang="en-US" sz="3200" i="1" dirty="0" smtClean="0"/>
              <a:t>)</a:t>
            </a:r>
            <a:endParaRPr lang="en-US" sz="30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7" name="Oval 6"/>
          <p:cNvSpPr/>
          <p:nvPr/>
        </p:nvSpPr>
        <p:spPr>
          <a:xfrm>
            <a:off x="6426437" y="4016523"/>
            <a:ext cx="837488" cy="769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/>
              <a:t>q</a:t>
            </a:r>
            <a:r>
              <a:rPr lang="en-US" i="1" baseline="-25000" dirty="0" smtClean="0"/>
              <a:t>1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7881359" y="4016523"/>
            <a:ext cx="837488" cy="769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/>
              <a:t>q</a:t>
            </a:r>
            <a:r>
              <a:rPr lang="en-US" i="1" baseline="-25000" dirty="0" smtClean="0"/>
              <a:t>2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9602625" y="4016523"/>
            <a:ext cx="837488" cy="769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/>
              <a:t>q</a:t>
            </a:r>
            <a:r>
              <a:rPr lang="en-US" i="1" baseline="-25000" dirty="0" smtClean="0"/>
              <a:t>t-1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1036893" y="4016523"/>
            <a:ext cx="837488" cy="769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 smtClean="0"/>
              <a:t>q</a:t>
            </a:r>
            <a:r>
              <a:rPr lang="en-US" i="1" baseline="-25000" dirty="0" err="1" smtClean="0"/>
              <a:t>t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7" idx="6"/>
            <a:endCxn id="8" idx="2"/>
          </p:cNvCxnSpPr>
          <p:nvPr/>
        </p:nvCxnSpPr>
        <p:spPr>
          <a:xfrm>
            <a:off x="7263925" y="4401084"/>
            <a:ext cx="61743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6"/>
            <a:endCxn id="10" idx="2"/>
          </p:cNvCxnSpPr>
          <p:nvPr/>
        </p:nvCxnSpPr>
        <p:spPr>
          <a:xfrm>
            <a:off x="10440113" y="4401084"/>
            <a:ext cx="596780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918160" y="4401084"/>
            <a:ext cx="493883" cy="0"/>
          </a:xfrm>
          <a:prstGeom prst="line">
            <a:avLst/>
          </a:prstGeom>
          <a:ln w="190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4"/>
          </p:cNvCxnSpPr>
          <p:nvPr/>
        </p:nvCxnSpPr>
        <p:spPr>
          <a:xfrm>
            <a:off x="6845181" y="4785645"/>
            <a:ext cx="0" cy="843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1455637" y="4710825"/>
            <a:ext cx="0" cy="843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8300103" y="4785645"/>
            <a:ext cx="0" cy="843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0021369" y="4761165"/>
            <a:ext cx="0" cy="843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6458752" y="5629275"/>
            <a:ext cx="837488" cy="769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/>
              <a:t>O</a:t>
            </a:r>
            <a:r>
              <a:rPr lang="en-US" i="1" baseline="-25000" dirty="0" smtClean="0"/>
              <a:t>1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7888036" y="5629275"/>
            <a:ext cx="837488" cy="769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O</a:t>
            </a:r>
            <a:r>
              <a:rPr lang="en-US" i="1" baseline="-25000" dirty="0" smtClean="0"/>
              <a:t>2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9602625" y="5614854"/>
            <a:ext cx="837488" cy="769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O</a:t>
            </a:r>
            <a:r>
              <a:rPr lang="en-US" i="1" baseline="-25000" dirty="0" smtClean="0"/>
              <a:t>t-1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11036893" y="5554455"/>
            <a:ext cx="837488" cy="769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/>
              <a:t>O</a:t>
            </a:r>
            <a:r>
              <a:rPr lang="en-US" baseline="-25000" dirty="0" err="1" smtClean="0"/>
              <a:t>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31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402" y="575417"/>
            <a:ext cx="5891776" cy="757157"/>
          </a:xfrm>
        </p:spPr>
        <p:txBody>
          <a:bodyPr>
            <a:noAutofit/>
          </a:bodyPr>
          <a:lstStyle/>
          <a:p>
            <a:r>
              <a:rPr lang="en-US" sz="3500" b="1" dirty="0" smtClean="0"/>
              <a:t>Number Of Hidden states???</a:t>
            </a:r>
            <a:endParaRPr lang="en-US" sz="3500" b="1" dirty="0"/>
          </a:p>
        </p:txBody>
      </p:sp>
      <p:pic>
        <p:nvPicPr>
          <p:cNvPr id="1026" name="Picture 2" descr="choi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867" y="472966"/>
            <a:ext cx="4031864" cy="268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80378" y="2140878"/>
            <a:ext cx="6096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500" dirty="0"/>
              <a:t> # of states can reflect real physical situation or a priori knowledge</a:t>
            </a:r>
          </a:p>
        </p:txBody>
      </p:sp>
      <p:sp>
        <p:nvSpPr>
          <p:cNvPr id="5" name="Rectangle 4"/>
          <p:cNvSpPr/>
          <p:nvPr/>
        </p:nvSpPr>
        <p:spPr>
          <a:xfrm>
            <a:off x="680378" y="3073554"/>
            <a:ext cx="644920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 smtClean="0"/>
              <a:t>URN example </a:t>
            </a:r>
            <a:r>
              <a:rPr lang="en-US" sz="2500" dirty="0"/>
              <a:t>- we know </a:t>
            </a:r>
            <a:r>
              <a:rPr lang="en-US" sz="2500" dirty="0" smtClean="0"/>
              <a:t>there are 3 urns</a:t>
            </a:r>
            <a:endParaRPr lang="en-US" sz="2500" dirty="0"/>
          </a:p>
        </p:txBody>
      </p:sp>
      <p:sp>
        <p:nvSpPr>
          <p:cNvPr id="6" name="Rectangle 5"/>
          <p:cNvSpPr/>
          <p:nvPr/>
        </p:nvSpPr>
        <p:spPr>
          <a:xfrm>
            <a:off x="757290" y="3670821"/>
            <a:ext cx="6096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500" dirty="0"/>
              <a:t>Speech-to-text: we know the number of words in vocabulary</a:t>
            </a:r>
          </a:p>
        </p:txBody>
      </p:sp>
      <p:sp>
        <p:nvSpPr>
          <p:cNvPr id="7" name="Rectangle 6"/>
          <p:cNvSpPr/>
          <p:nvPr/>
        </p:nvSpPr>
        <p:spPr>
          <a:xfrm>
            <a:off x="655178" y="4803476"/>
            <a:ext cx="6096000" cy="12464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500" dirty="0"/>
              <a:t> Biology: codon = sequence of 3 </a:t>
            </a:r>
            <a:r>
              <a:rPr lang="en-US" sz="2500" dirty="0" smtClean="0"/>
              <a:t> </a:t>
            </a:r>
          </a:p>
          <a:p>
            <a:r>
              <a:rPr lang="en-US" sz="2500" dirty="0" smtClean="0"/>
              <a:t> DNA/RNA nucleotides </a:t>
            </a:r>
            <a:r>
              <a:rPr lang="en-US" sz="2500" dirty="0"/>
              <a:t>—&gt; amino acids </a:t>
            </a:r>
          </a:p>
        </p:txBody>
      </p:sp>
      <p:sp>
        <p:nvSpPr>
          <p:cNvPr id="8" name="Rectangle 7"/>
          <p:cNvSpPr/>
          <p:nvPr/>
        </p:nvSpPr>
        <p:spPr>
          <a:xfrm>
            <a:off x="7454781" y="3188970"/>
            <a:ext cx="40649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https://www.kanbanchi.com/project-management-software</a:t>
            </a:r>
          </a:p>
        </p:txBody>
      </p:sp>
      <p:sp>
        <p:nvSpPr>
          <p:cNvPr id="9" name="Rectangle 8"/>
          <p:cNvSpPr/>
          <p:nvPr/>
        </p:nvSpPr>
        <p:spPr>
          <a:xfrm>
            <a:off x="6751178" y="5236015"/>
            <a:ext cx="50417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Knowledge!!!!!</a:t>
            </a:r>
            <a:endParaRPr lang="en-US" sz="5400" b="1" cap="none" spc="0" dirty="0">
              <a:ln w="0"/>
              <a:solidFill>
                <a:srgbClr val="00B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8715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205154"/>
            <a:ext cx="3624018" cy="86750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3 Problems: HMM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0" y="1377434"/>
            <a:ext cx="4935539" cy="3394591"/>
          </a:xfrm>
        </p:spPr>
        <p:txBody>
          <a:bodyPr>
            <a:noAutofit/>
          </a:bodyPr>
          <a:lstStyle/>
          <a:p>
            <a:r>
              <a:rPr lang="en-US" sz="2700" dirty="0" smtClean="0"/>
              <a:t>What is probability of generating an observation sequence given a model         </a:t>
            </a:r>
            <a:r>
              <a:rPr lang="en-US" sz="2700" cap="none" dirty="0" smtClean="0">
                <a:solidFill>
                  <a:prstClr val="white"/>
                </a:solidFill>
                <a:effectLst/>
              </a:rPr>
              <a:t>λ </a:t>
            </a:r>
            <a:r>
              <a:rPr lang="en-US" sz="2700" cap="none" dirty="0">
                <a:solidFill>
                  <a:prstClr val="white"/>
                </a:solidFill>
                <a:effectLst/>
              </a:rPr>
              <a:t>= (A, B, π)</a:t>
            </a:r>
            <a:r>
              <a:rPr lang="en-US" sz="2700" dirty="0" smtClean="0"/>
              <a:t> ? </a:t>
            </a:r>
            <a:r>
              <a:rPr lang="en-US" sz="2700" dirty="0" err="1" smtClean="0"/>
              <a:t>i.e</a:t>
            </a:r>
            <a:r>
              <a:rPr lang="en-US" sz="2700" dirty="0" smtClean="0"/>
              <a:t> p(</a:t>
            </a:r>
            <a:r>
              <a:rPr lang="en-US" sz="2700" i="1" dirty="0"/>
              <a:t>O</a:t>
            </a:r>
            <a:r>
              <a:rPr lang="en-US" sz="2700" dirty="0" smtClean="0"/>
              <a:t>|</a:t>
            </a:r>
            <a:r>
              <a:rPr lang="el-GR" sz="2700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cs typeface="Myanmar Text" panose="020B0502040204020203" pitchFamily="34" charset="0"/>
              </a:rPr>
              <a:t> </a:t>
            </a:r>
            <a:r>
              <a:rPr lang="en-US" sz="2700" cap="none" dirty="0">
                <a:solidFill>
                  <a:prstClr val="white"/>
                </a:solidFill>
                <a:effectLst/>
              </a:rPr>
              <a:t>λ</a:t>
            </a:r>
            <a:r>
              <a:rPr lang="en-US" sz="2700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cs typeface="Myanmar Text" panose="020B0502040204020203" pitchFamily="34" charset="0"/>
              </a:rPr>
              <a:t>)?</a:t>
            </a:r>
          </a:p>
          <a:p>
            <a:pPr marL="0" indent="0">
              <a:buNone/>
            </a:pPr>
            <a:endParaRPr lang="en-US" sz="2700" dirty="0" smtClean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  <a:cs typeface="Myanmar Text" panose="020B0502040204020203" pitchFamily="34" charset="0"/>
            </a:endParaRPr>
          </a:p>
          <a:p>
            <a:r>
              <a:rPr lang="en-US" sz="2700" dirty="0"/>
              <a:t>Given observation </a:t>
            </a:r>
            <a:r>
              <a:rPr lang="en-US" sz="2700" dirty="0" smtClean="0"/>
              <a:t>sequence what is most probable hidden q state sequence?                    Q=</a:t>
            </a: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747" y="112016"/>
            <a:ext cx="3059775" cy="1731948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11455934" y="1377434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0.6</a:t>
            </a:r>
            <a:endParaRPr lang="en-US" sz="1000" dirty="0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9486" y="1738683"/>
            <a:ext cx="1866900" cy="390525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0632" y="2294041"/>
            <a:ext cx="3175393" cy="1731948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5286375" y="1302028"/>
            <a:ext cx="291297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3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Model Evaluation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5609343" y="3670242"/>
            <a:ext cx="235513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3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Path </a:t>
            </a:r>
            <a:r>
              <a:rPr lang="en-US" sz="23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analysis/</a:t>
            </a:r>
          </a:p>
          <a:p>
            <a:pPr>
              <a:buClr>
                <a:srgbClr val="92D050"/>
              </a:buClr>
            </a:pPr>
            <a:r>
              <a:rPr lang="en-US" sz="23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  Decoding</a:t>
            </a:r>
            <a:endParaRPr lang="en-US" sz="23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394392" y="4610763"/>
            <a:ext cx="383630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 err="1" smtClean="0"/>
              <a:t>argmax</a:t>
            </a:r>
            <a:r>
              <a:rPr lang="en-US" sz="2700" dirty="0" smtClean="0"/>
              <a:t> Q=(q</a:t>
            </a:r>
            <a:r>
              <a:rPr lang="en-US" sz="2700" baseline="-25000" dirty="0" smtClean="0"/>
              <a:t>1,</a:t>
            </a:r>
            <a:r>
              <a:rPr lang="en-US" sz="2700" dirty="0" smtClean="0"/>
              <a:t>q</a:t>
            </a:r>
            <a:r>
              <a:rPr lang="en-US" sz="2700" baseline="-25000" dirty="0" smtClean="0"/>
              <a:t>2…..</a:t>
            </a:r>
            <a:r>
              <a:rPr lang="en-US" sz="2700" dirty="0" err="1" smtClean="0"/>
              <a:t>q</a:t>
            </a:r>
            <a:r>
              <a:rPr lang="en-US" sz="2700" baseline="-25000" dirty="0" err="1" smtClean="0"/>
              <a:t>T</a:t>
            </a:r>
            <a:r>
              <a:rPr lang="en-US" sz="2700" dirty="0" smtClean="0"/>
              <a:t>)</a:t>
            </a:r>
            <a:endParaRPr lang="en-US" sz="2700" dirty="0"/>
          </a:p>
        </p:txBody>
      </p:sp>
      <p:sp>
        <p:nvSpPr>
          <p:cNvPr id="98" name="Can 97"/>
          <p:cNvSpPr/>
          <p:nvPr/>
        </p:nvSpPr>
        <p:spPr>
          <a:xfrm>
            <a:off x="9023190" y="4222799"/>
            <a:ext cx="501809" cy="44525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99" name="Oval 98"/>
          <p:cNvSpPr/>
          <p:nvPr/>
        </p:nvSpPr>
        <p:spPr>
          <a:xfrm>
            <a:off x="9372843" y="4381945"/>
            <a:ext cx="81241" cy="1111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10354633" y="3975904"/>
            <a:ext cx="108132" cy="14796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9170321" y="4431000"/>
            <a:ext cx="108132" cy="14796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10677985" y="3963438"/>
            <a:ext cx="118945" cy="16276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9635010" y="3956919"/>
            <a:ext cx="108132" cy="14796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9996649" y="3953319"/>
            <a:ext cx="130840" cy="16276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108" name="Straight Connector 107"/>
          <p:cNvCxnSpPr/>
          <p:nvPr/>
        </p:nvCxnSpPr>
        <p:spPr>
          <a:xfrm>
            <a:off x="8993077" y="4174743"/>
            <a:ext cx="2435759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/>
          <p:cNvSpPr/>
          <p:nvPr/>
        </p:nvSpPr>
        <p:spPr>
          <a:xfrm>
            <a:off x="9325098" y="4489250"/>
            <a:ext cx="108132" cy="14796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9085426" y="4455914"/>
            <a:ext cx="108132" cy="14796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9260752" y="4326979"/>
            <a:ext cx="108132" cy="14796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9014994" y="4326979"/>
            <a:ext cx="108132" cy="14796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19" name="Can 118"/>
          <p:cNvSpPr/>
          <p:nvPr/>
        </p:nvSpPr>
        <p:spPr>
          <a:xfrm>
            <a:off x="9984715" y="4237107"/>
            <a:ext cx="521091" cy="45748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20" name="Oval 119"/>
          <p:cNvSpPr/>
          <p:nvPr/>
        </p:nvSpPr>
        <p:spPr>
          <a:xfrm>
            <a:off x="10334368" y="4396252"/>
            <a:ext cx="81241" cy="1111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10131846" y="4445307"/>
            <a:ext cx="108132" cy="14796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10286623" y="4503557"/>
            <a:ext cx="108132" cy="14796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10046951" y="4470221"/>
            <a:ext cx="108132" cy="14796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10222277" y="4341286"/>
            <a:ext cx="108132" cy="14796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9976519" y="4341286"/>
            <a:ext cx="108132" cy="14796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6" name="Can 125"/>
          <p:cNvSpPr/>
          <p:nvPr/>
        </p:nvSpPr>
        <p:spPr>
          <a:xfrm>
            <a:off x="10915875" y="4253637"/>
            <a:ext cx="540059" cy="44095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27" name="Oval 126"/>
          <p:cNvSpPr/>
          <p:nvPr/>
        </p:nvSpPr>
        <p:spPr>
          <a:xfrm>
            <a:off x="11309683" y="4459359"/>
            <a:ext cx="81241" cy="1111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11063006" y="4461837"/>
            <a:ext cx="108132" cy="14796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11217783" y="4520087"/>
            <a:ext cx="108132" cy="14796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10978111" y="4486751"/>
            <a:ext cx="108132" cy="14796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11153298" y="4300277"/>
            <a:ext cx="108132" cy="14796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10907679" y="4357816"/>
            <a:ext cx="108132" cy="14796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3" name="TextBox 132"/>
          <p:cNvSpPr txBox="1"/>
          <p:nvPr/>
        </p:nvSpPr>
        <p:spPr>
          <a:xfrm>
            <a:off x="282440" y="5362758"/>
            <a:ext cx="64604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7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How</a:t>
            </a:r>
            <a:r>
              <a:rPr lang="en-US" sz="2700" dirty="0"/>
              <a:t> </a:t>
            </a:r>
            <a:r>
              <a:rPr lang="en-US" sz="27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to</a:t>
            </a:r>
            <a:r>
              <a:rPr lang="en-US" sz="2700" dirty="0"/>
              <a:t> </a:t>
            </a:r>
            <a:r>
              <a:rPr lang="en-US" sz="27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determine</a:t>
            </a:r>
            <a:r>
              <a:rPr lang="en-US" sz="2700" dirty="0"/>
              <a:t> </a:t>
            </a:r>
            <a:r>
              <a:rPr lang="en-US" sz="27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modal</a:t>
            </a:r>
            <a:r>
              <a:rPr lang="en-US" sz="2700" dirty="0"/>
              <a:t> </a:t>
            </a:r>
            <a:r>
              <a:rPr lang="en-US" sz="27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parameters</a:t>
            </a:r>
          </a:p>
          <a:p>
            <a:pPr algn="just"/>
            <a:r>
              <a:rPr lang="en-US" sz="2700" dirty="0" smtClean="0"/>
              <a:t>    λ = (A, B, π), </a:t>
            </a:r>
            <a:r>
              <a:rPr lang="en-US" sz="27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given</a:t>
            </a:r>
            <a:r>
              <a:rPr lang="en-US" sz="2700" dirty="0"/>
              <a:t> </a:t>
            </a:r>
            <a:r>
              <a:rPr lang="en-US" sz="27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</a:t>
            </a:r>
            <a:r>
              <a:rPr lang="en-US" sz="2700" dirty="0"/>
              <a:t> </a:t>
            </a:r>
            <a:r>
              <a:rPr lang="en-US" sz="27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training</a:t>
            </a:r>
            <a:r>
              <a:rPr lang="en-US" sz="2700" dirty="0"/>
              <a:t> </a:t>
            </a:r>
            <a:r>
              <a:rPr lang="en-US" sz="27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set</a:t>
            </a:r>
            <a:r>
              <a:rPr lang="en-US" sz="2700" dirty="0"/>
              <a:t> </a:t>
            </a:r>
            <a:r>
              <a:rPr lang="en-US" sz="27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of</a:t>
            </a:r>
            <a:r>
              <a:rPr lang="en-US" sz="2700" dirty="0"/>
              <a:t> </a:t>
            </a:r>
            <a:endParaRPr lang="en-US" sz="2700" dirty="0" smtClean="0"/>
          </a:p>
          <a:p>
            <a:pPr algn="just"/>
            <a:r>
              <a:rPr lang="en-US" sz="27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   observations</a:t>
            </a:r>
            <a:r>
              <a:rPr lang="en-US" sz="2700" dirty="0" smtClean="0"/>
              <a:t> </a:t>
            </a:r>
            <a:r>
              <a:rPr lang="en-US" sz="27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to</a:t>
            </a:r>
            <a:r>
              <a:rPr lang="en-US" sz="2700" dirty="0"/>
              <a:t> </a:t>
            </a:r>
            <a:r>
              <a:rPr lang="en-US" sz="27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maximize</a:t>
            </a:r>
            <a:r>
              <a:rPr lang="en-US" sz="2700" dirty="0"/>
              <a:t> P(O | λ) ? </a:t>
            </a:r>
          </a:p>
          <a:p>
            <a:pPr algn="just"/>
            <a:endParaRPr lang="en-US" sz="2700" dirty="0"/>
          </a:p>
        </p:txBody>
      </p:sp>
      <p:sp>
        <p:nvSpPr>
          <p:cNvPr id="134" name="TextBox 133"/>
          <p:cNvSpPr txBox="1"/>
          <p:nvPr/>
        </p:nvSpPr>
        <p:spPr>
          <a:xfrm>
            <a:off x="6791728" y="5470506"/>
            <a:ext cx="157607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3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Training</a:t>
            </a:r>
            <a:endParaRPr lang="en-US" sz="23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430" y="5231998"/>
            <a:ext cx="3175393" cy="1571700"/>
          </a:xfrm>
          <a:prstGeom prst="rect">
            <a:avLst/>
          </a:prstGeom>
        </p:spPr>
      </p:pic>
      <p:sp>
        <p:nvSpPr>
          <p:cNvPr id="145" name="TextBox 144"/>
          <p:cNvSpPr txBox="1"/>
          <p:nvPr/>
        </p:nvSpPr>
        <p:spPr>
          <a:xfrm>
            <a:off x="11636432" y="3638442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0.6</a:t>
            </a:r>
            <a:endParaRPr lang="en-US" sz="1000" dirty="0"/>
          </a:p>
        </p:txBody>
      </p:sp>
      <p:sp>
        <p:nvSpPr>
          <p:cNvPr id="146" name="Oval 145"/>
          <p:cNvSpPr/>
          <p:nvPr/>
        </p:nvSpPr>
        <p:spPr>
          <a:xfrm>
            <a:off x="10179440" y="5113367"/>
            <a:ext cx="108132" cy="14796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10501655" y="5102569"/>
            <a:ext cx="118945" cy="16276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9461881" y="5100442"/>
            <a:ext cx="108132" cy="14796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9832214" y="5093044"/>
            <a:ext cx="130840" cy="16276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10779832" y="5117365"/>
            <a:ext cx="108132" cy="14796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27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96" grpId="0"/>
      <p:bldP spid="97" grpId="0"/>
      <p:bldP spid="98" grpId="0" animBg="1"/>
      <p:bldP spid="99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9" grpId="0" animBg="1"/>
      <p:bldP spid="110" grpId="0" animBg="1"/>
      <p:bldP spid="115" grpId="0" animBg="1"/>
      <p:bldP spid="116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/>
      <p:bldP spid="134" grpId="0"/>
      <p:bldP spid="145" grpId="0"/>
      <p:bldP spid="146" grpId="0" animBg="1"/>
      <p:bldP spid="147" grpId="0" animBg="1"/>
      <p:bldP spid="148" grpId="0" animBg="1"/>
      <p:bldP spid="149" grpId="0" animBg="1"/>
      <p:bldP spid="15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44"/>
          <p:cNvSpPr>
            <a:spLocks noGrp="1"/>
          </p:cNvSpPr>
          <p:nvPr>
            <p:ph type="ctrTitle"/>
          </p:nvPr>
        </p:nvSpPr>
        <p:spPr>
          <a:xfrm>
            <a:off x="236536" y="-438149"/>
            <a:ext cx="7421564" cy="1895474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Solution 1: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390525" y="1828800"/>
            <a:ext cx="5057775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900" dirty="0"/>
              <a:t>Given a </a:t>
            </a:r>
            <a:r>
              <a:rPr lang="en-US" sz="2900" dirty="0" smtClean="0"/>
              <a:t>model</a:t>
            </a:r>
            <a:r>
              <a:rPr lang="en-US" sz="2900" dirty="0">
                <a:solidFill>
                  <a:prstClr val="white"/>
                </a:solidFill>
              </a:rPr>
              <a:t> λ</a:t>
            </a:r>
            <a:r>
              <a:rPr lang="en-US" sz="2900" dirty="0" smtClean="0"/>
              <a:t>  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2900" dirty="0" smtClean="0"/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900" dirty="0" smtClean="0"/>
              <a:t> Observation sequence: O= </a:t>
            </a:r>
            <a:r>
              <a:rPr lang="en-US" sz="2900" dirty="0"/>
              <a:t>O</a:t>
            </a:r>
            <a:r>
              <a:rPr lang="en-US" sz="2900" baseline="-25000" dirty="0" smtClean="0"/>
              <a:t>1</a:t>
            </a:r>
            <a:r>
              <a:rPr lang="en-US" sz="2900" dirty="0" smtClean="0"/>
              <a:t>,</a:t>
            </a:r>
            <a:r>
              <a:rPr lang="en-US" sz="2900" dirty="0"/>
              <a:t> O</a:t>
            </a:r>
            <a:r>
              <a:rPr lang="en-US" sz="2900" baseline="-25000" dirty="0" smtClean="0"/>
              <a:t>2</a:t>
            </a:r>
            <a:r>
              <a:rPr lang="en-US" sz="2900" dirty="0" smtClean="0"/>
              <a:t>,.. </a:t>
            </a:r>
            <a:r>
              <a:rPr lang="en-US" sz="2900" dirty="0"/>
              <a:t>O</a:t>
            </a:r>
            <a:r>
              <a:rPr lang="en-US" sz="2900" baseline="-25000" dirty="0" smtClean="0"/>
              <a:t>T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290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900" dirty="0" smtClean="0"/>
              <a:t> P(</a:t>
            </a:r>
            <a:r>
              <a:rPr lang="en-US" sz="3200" i="1" dirty="0"/>
              <a:t>O</a:t>
            </a:r>
            <a:r>
              <a:rPr lang="en-US" sz="2900" dirty="0" smtClean="0"/>
              <a:t>| </a:t>
            </a:r>
            <a:r>
              <a:rPr lang="en-US" sz="2900" dirty="0">
                <a:solidFill>
                  <a:prstClr val="white"/>
                </a:solidFill>
              </a:rPr>
              <a:t>λ</a:t>
            </a:r>
            <a:r>
              <a:rPr lang="en-US" sz="2900" dirty="0"/>
              <a:t> </a:t>
            </a:r>
            <a:r>
              <a:rPr lang="en-US" sz="2900" dirty="0" smtClean="0"/>
              <a:t>) </a:t>
            </a:r>
            <a:r>
              <a:rPr lang="en-US" sz="2900" dirty="0"/>
              <a:t>= </a:t>
            </a:r>
            <a:r>
              <a:rPr lang="en-US" sz="2900" dirty="0" smtClean="0"/>
              <a:t>? </a:t>
            </a:r>
            <a:endParaRPr lang="en-US" sz="2900" dirty="0"/>
          </a:p>
        </p:txBody>
      </p:sp>
      <p:pic>
        <p:nvPicPr>
          <p:cNvPr id="53" name="Picture 5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384" y="833720"/>
            <a:ext cx="6045835" cy="2217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Picture 5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385" y="3711506"/>
            <a:ext cx="6045835" cy="21040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84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775" y="1326862"/>
            <a:ext cx="6105525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Define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en-US" sz="32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l-GR" sz="3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α</a:t>
            </a:r>
            <a:r>
              <a:rPr lang="en-US" sz="3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(t, </a:t>
            </a:r>
            <a:r>
              <a:rPr lang="en-US" sz="32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3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=P(O</a:t>
            </a:r>
            <a:r>
              <a:rPr lang="en-US" sz="32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O</a:t>
            </a:r>
            <a:r>
              <a:rPr lang="en-US" sz="32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O</a:t>
            </a:r>
            <a:r>
              <a:rPr lang="en-US" sz="32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… O</a:t>
            </a:r>
            <a:r>
              <a:rPr lang="en-US" sz="32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T,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</a:t>
            </a:r>
            <a:r>
              <a:rPr lang="en-US" sz="3200" baseline="-25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32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US" sz="32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l-GR" sz="3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α </a:t>
            </a:r>
            <a:r>
              <a:rPr lang="en-US" sz="3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3200" dirty="0" smtClean="0"/>
              <a:t> </a:t>
            </a:r>
            <a:r>
              <a:rPr lang="en-US" sz="2500" dirty="0"/>
              <a:t>joint probability of seeing a sequence we have observed till now and being in a specific state at that time</a:t>
            </a:r>
            <a:r>
              <a:rPr lang="en-US" sz="25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,(</a:t>
            </a:r>
            <a:r>
              <a:rPr lang="en-US" sz="25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5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state)</a:t>
            </a:r>
            <a:endParaRPr lang="en-US" sz="25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053" y="171717"/>
            <a:ext cx="6266722" cy="1447533"/>
          </a:xfrm>
        </p:spPr>
        <p:txBody>
          <a:bodyPr/>
          <a:lstStyle/>
          <a:p>
            <a:r>
              <a:rPr lang="en-US" b="1" dirty="0" smtClean="0"/>
              <a:t>Forward Algorithm:</a:t>
            </a:r>
            <a:endParaRPr lang="en-US" b="1" dirty="0"/>
          </a:p>
        </p:txBody>
      </p:sp>
      <p:sp>
        <p:nvSpPr>
          <p:cNvPr id="6" name="Rounded Rectangle 5"/>
          <p:cNvSpPr/>
          <p:nvPr/>
        </p:nvSpPr>
        <p:spPr>
          <a:xfrm>
            <a:off x="6210300" y="297806"/>
            <a:ext cx="5743576" cy="148590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cap="all" dirty="0" smtClean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1.Initialization</a:t>
            </a:r>
            <a:endParaRPr lang="en-US" sz="3200" b="1" cap="all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algn="ctr"/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α </a:t>
            </a:r>
            <a:r>
              <a:rPr lang="en-US" sz="2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(1, </a:t>
            </a:r>
            <a:r>
              <a:rPr lang="en-US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=  π</a:t>
            </a:r>
            <a:r>
              <a:rPr lang="en-US" sz="2800" baseline="-25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8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B(</a:t>
            </a:r>
            <a:r>
              <a:rPr lang="en-US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2800" baseline="-25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2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500" dirty="0" smtClean="0"/>
          </a:p>
          <a:p>
            <a:pPr algn="ctr"/>
            <a:endParaRPr lang="en-US" sz="2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210300" y="2114550"/>
                <a:ext cx="5905500" cy="1952625"/>
              </a:xfrm>
              <a:prstGeom prst="round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cap="all" dirty="0" smtClean="0">
                    <a:ln w="3175" cmpd="sng">
                      <a:noFill/>
                    </a:ln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6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65000"/>
                          <a:lumOff val="35000"/>
                          <a:alpha val="40000"/>
                        </a:schemeClr>
                      </a:glow>
                      <a:outerShdw blurRad="28575" dist="38100" dir="14040000" algn="tl" rotWithShape="0">
                        <a:srgbClr val="000000">
                          <a:alpha val="25000"/>
                        </a:srgbClr>
                      </a:outerShdw>
                    </a:effectLst>
                    <a:latin typeface="+mj-lt"/>
                    <a:ea typeface="+mj-ea"/>
                    <a:cs typeface="+mj-cs"/>
                  </a:rPr>
                  <a:t>2.Induction</a:t>
                </a:r>
              </a:p>
              <a:p>
                <a:pPr algn="ctr"/>
                <a:r>
                  <a:rPr lang="en-US" sz="2500" dirty="0" smtClean="0"/>
                  <a:t>(for t&gt;1 </a:t>
                </a:r>
                <a:r>
                  <a:rPr lang="en-US" sz="2500" dirty="0"/>
                  <a:t>up to T</a:t>
                </a:r>
                <a:r>
                  <a:rPr lang="en-US" sz="2500" dirty="0" smtClean="0"/>
                  <a:t>)</a:t>
                </a:r>
              </a:p>
              <a:p>
                <a:pPr algn="ctr"/>
                <a:r>
                  <a:rPr lang="en-US" sz="29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α (t + 1, j) 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US" sz="2900" i="1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9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α</m:t>
                        </m:r>
                      </m:e>
                    </m:nary>
                  </m:oMath>
                </a14:m>
                <a:r>
                  <a:rPr lang="en-US" sz="29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(t, </a:t>
                </a:r>
                <a:r>
                  <a:rPr lang="en-US" sz="29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US" sz="29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)A(</a:t>
                </a:r>
                <a:r>
                  <a:rPr lang="en-US" sz="29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US" sz="29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j)B(j, O</a:t>
                </a:r>
                <a:r>
                  <a:rPr lang="en-US" sz="2900" baseline="-25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t+1</a:t>
                </a:r>
                <a:r>
                  <a:rPr lang="en-US" sz="2900" dirty="0" smtClean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  <a:endParaRPr lang="en-US" sz="2900" dirty="0"/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300" y="2114550"/>
                <a:ext cx="5905500" cy="1952625"/>
              </a:xfrm>
              <a:prstGeom prst="roundRect">
                <a:avLst/>
              </a:prstGeom>
              <a:blipFill rotWithShape="0">
                <a:blip r:embed="rId2"/>
                <a:stretch>
                  <a:fillRect l="-309" r="-103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6210300" y="4543127"/>
                <a:ext cx="5905500" cy="1485900"/>
              </a:xfrm>
              <a:prstGeom prst="round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cap="all" dirty="0" smtClean="0">
                    <a:ln w="3175" cmpd="sng">
                      <a:noFill/>
                    </a:ln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6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65000"/>
                          <a:lumOff val="35000"/>
                          <a:alpha val="40000"/>
                        </a:schemeClr>
                      </a:glow>
                      <a:outerShdw blurRad="28575" dist="38100" dir="14040000" algn="tl" rotWithShape="0">
                        <a:srgbClr val="000000">
                          <a:alpha val="25000"/>
                        </a:srgbClr>
                      </a:outerShdw>
                    </a:effectLst>
                    <a:latin typeface="+mj-lt"/>
                    <a:ea typeface="+mj-ea"/>
                    <a:cs typeface="+mj-cs"/>
                  </a:rPr>
                  <a:t>3.Termination</a:t>
                </a:r>
              </a:p>
              <a:p>
                <a:pPr algn="ctr"/>
                <a:r>
                  <a:rPr lang="en-US" sz="3200" b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(t=T) </a:t>
                </a:r>
                <a:endParaRPr lang="en-US" sz="3200" b="1" dirty="0" smtClean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32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P(O)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US" sz="3200" i="1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32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α</m:t>
                        </m:r>
                      </m:e>
                    </m:nary>
                  </m:oMath>
                </a14:m>
                <a:r>
                  <a:rPr lang="en-US" sz="3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(T, </a:t>
                </a:r>
                <a:r>
                  <a:rPr lang="en-US" sz="32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US" sz="3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 </a:t>
                </a:r>
                <a:endParaRPr lang="en-US" sz="32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300" y="4543127"/>
                <a:ext cx="5905500" cy="1485900"/>
              </a:xfrm>
              <a:prstGeom prst="roundRect">
                <a:avLst/>
              </a:prstGeom>
              <a:blipFill rotWithShape="0">
                <a:blip r:embed="rId3"/>
                <a:stretch>
                  <a:fillRect b="-15789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>
            <a:endCxn id="7" idx="0"/>
          </p:cNvCxnSpPr>
          <p:nvPr/>
        </p:nvCxnSpPr>
        <p:spPr>
          <a:xfrm>
            <a:off x="9163050" y="1783706"/>
            <a:ext cx="0" cy="33084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2"/>
            <a:endCxn id="8" idx="0"/>
          </p:cNvCxnSpPr>
          <p:nvPr/>
        </p:nvCxnSpPr>
        <p:spPr>
          <a:xfrm>
            <a:off x="9163050" y="4067175"/>
            <a:ext cx="0" cy="47595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90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27715" y="1940163"/>
            <a:ext cx="8225676" cy="42111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5275" y="1183227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=</a:t>
            </a:r>
            <a:endParaRPr lang="en-US" dirty="0"/>
          </a:p>
        </p:txBody>
      </p:sp>
      <p:sp>
        <p:nvSpPr>
          <p:cNvPr id="7" name="Double Bracket 6"/>
          <p:cNvSpPr/>
          <p:nvPr/>
        </p:nvSpPr>
        <p:spPr>
          <a:xfrm>
            <a:off x="905745" y="881512"/>
            <a:ext cx="1146468" cy="974688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05745" y="932870"/>
            <a:ext cx="1146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.5   .4   .1</a:t>
            </a:r>
          </a:p>
          <a:p>
            <a:r>
              <a:rPr lang="en-US" dirty="0" smtClean="0"/>
              <a:t> 0   .6   .4</a:t>
            </a:r>
          </a:p>
          <a:p>
            <a:r>
              <a:rPr lang="en-US" dirty="0" smtClean="0"/>
              <a:t> 0    0    0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324643" y="1139468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 =</a:t>
            </a:r>
            <a:endParaRPr lang="en-US" dirty="0"/>
          </a:p>
        </p:txBody>
      </p:sp>
      <p:sp>
        <p:nvSpPr>
          <p:cNvPr id="10" name="Double Bracket 9"/>
          <p:cNvSpPr/>
          <p:nvPr/>
        </p:nvSpPr>
        <p:spPr>
          <a:xfrm>
            <a:off x="3039018" y="836790"/>
            <a:ext cx="1146468" cy="974688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039018" y="888148"/>
            <a:ext cx="12105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.6   .2   .2</a:t>
            </a:r>
          </a:p>
          <a:p>
            <a:r>
              <a:rPr lang="en-US" dirty="0" smtClean="0"/>
              <a:t>.2   .5   .3</a:t>
            </a:r>
          </a:p>
          <a:p>
            <a:r>
              <a:rPr lang="en-US" dirty="0" smtClean="0"/>
              <a:t> 0   .3    .7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388637" y="1148975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π</a:t>
            </a:r>
            <a:r>
              <a:rPr lang="en-US" dirty="0" smtClean="0"/>
              <a:t> =</a:t>
            </a:r>
            <a:endParaRPr lang="en-US" dirty="0"/>
          </a:p>
        </p:txBody>
      </p:sp>
      <p:sp>
        <p:nvSpPr>
          <p:cNvPr id="13" name="Double Bracket 12"/>
          <p:cNvSpPr/>
          <p:nvPr/>
        </p:nvSpPr>
        <p:spPr>
          <a:xfrm>
            <a:off x="5272329" y="1013012"/>
            <a:ext cx="697356" cy="405234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172291" y="103096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1  0  0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8460854" y="698528"/>
            <a:ext cx="3629025" cy="969399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cap="all" dirty="0" smtClean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1.Initialization</a:t>
            </a:r>
            <a:endParaRPr lang="en-US" sz="2000" b="1" cap="all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algn="ctr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α 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(1,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=  π</a:t>
            </a:r>
            <a:r>
              <a:rPr lang="en-US" sz="2000" baseline="-25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0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B(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2000" baseline="-25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000" dirty="0" smtClean="0"/>
          </a:p>
          <a:p>
            <a:pPr algn="ctr"/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le 15"/>
              <p:cNvSpPr/>
              <p:nvPr/>
            </p:nvSpPr>
            <p:spPr>
              <a:xfrm>
                <a:off x="8460854" y="2607788"/>
                <a:ext cx="3751226" cy="1114933"/>
              </a:xfrm>
              <a:prstGeom prst="round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cap="all" dirty="0" smtClean="0">
                    <a:ln w="3175" cmpd="sng">
                      <a:noFill/>
                    </a:ln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6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65000"/>
                          <a:lumOff val="35000"/>
                          <a:alpha val="40000"/>
                        </a:schemeClr>
                      </a:glow>
                      <a:outerShdw blurRad="28575" dist="38100" dir="14040000" algn="tl" rotWithShape="0">
                        <a:srgbClr val="000000">
                          <a:alpha val="25000"/>
                        </a:srgbClr>
                      </a:outerShdw>
                    </a:effectLst>
                    <a:latin typeface="+mj-lt"/>
                    <a:ea typeface="+mj-ea"/>
                    <a:cs typeface="+mj-cs"/>
                  </a:rPr>
                  <a:t>2.Induction</a:t>
                </a:r>
              </a:p>
              <a:p>
                <a:pPr algn="ctr"/>
                <a:r>
                  <a:rPr lang="en-US" dirty="0" smtClean="0"/>
                  <a:t>(for t&gt;1 </a:t>
                </a:r>
                <a:r>
                  <a:rPr lang="en-US" dirty="0"/>
                  <a:t>up to T</a:t>
                </a:r>
                <a:r>
                  <a:rPr lang="en-US" dirty="0" smtClean="0"/>
                  <a:t>)</a:t>
                </a:r>
              </a:p>
              <a:p>
                <a:pPr algn="ctr"/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α (t + 1, j) 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α</m:t>
                        </m:r>
                      </m:e>
                    </m:nary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(t, </a:t>
                </a:r>
                <a:r>
                  <a:rPr lang="en-US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)A(</a:t>
                </a:r>
                <a:r>
                  <a:rPr lang="en-US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j)B(j, O</a:t>
                </a:r>
                <a:r>
                  <a:rPr lang="en-US" baseline="-25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t+1</a:t>
                </a:r>
                <a:r>
                  <a:rPr lang="en-US" dirty="0" smtClean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16" name="Rounded 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854" y="2607788"/>
                <a:ext cx="3751226" cy="1114933"/>
              </a:xfrm>
              <a:prstGeom prst="roundRect">
                <a:avLst/>
              </a:prstGeom>
              <a:blipFill rotWithShape="0">
                <a:blip r:embed="rId3"/>
                <a:stretch>
                  <a:fillRect b="-51613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ounded Rectangle 16"/>
              <p:cNvSpPr/>
              <p:nvPr/>
            </p:nvSpPr>
            <p:spPr>
              <a:xfrm>
                <a:off x="8460855" y="4629557"/>
                <a:ext cx="3751225" cy="1047087"/>
              </a:xfrm>
              <a:prstGeom prst="round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cap="all" dirty="0" smtClean="0">
                    <a:ln w="3175" cmpd="sng">
                      <a:noFill/>
                    </a:ln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6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65000"/>
                          <a:lumOff val="35000"/>
                          <a:alpha val="40000"/>
                        </a:schemeClr>
                      </a:glow>
                      <a:outerShdw blurRad="28575" dist="38100" dir="14040000" algn="tl" rotWithShape="0">
                        <a:srgbClr val="000000">
                          <a:alpha val="25000"/>
                        </a:srgbClr>
                      </a:outerShdw>
                    </a:effectLst>
                    <a:latin typeface="+mj-lt"/>
                    <a:ea typeface="+mj-ea"/>
                    <a:cs typeface="+mj-cs"/>
                  </a:rPr>
                  <a:t>3.Termination</a:t>
                </a:r>
              </a:p>
              <a:p>
                <a:pPr algn="ctr"/>
                <a:r>
                  <a:rPr lang="en-US" sz="2000" b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(t=T) </a:t>
                </a:r>
                <a:endParaRPr lang="en-US" sz="2000" b="1" dirty="0" smtClean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P(O)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0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α</m:t>
                        </m:r>
                      </m:e>
                    </m:nary>
                  </m:oMath>
                </a14:m>
                <a:r>
                  <a:rPr lang="en-US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(T, </a:t>
                </a:r>
                <a:r>
                  <a:rPr lang="en-US" sz="20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US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 </a:t>
                </a:r>
                <a:endParaRPr lang="en-US" sz="20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17" name="Rounded 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855" y="4629557"/>
                <a:ext cx="3751225" cy="1047087"/>
              </a:xfrm>
              <a:prstGeom prst="roundRect">
                <a:avLst/>
              </a:prstGeom>
              <a:blipFill rotWithShape="0">
                <a:blip r:embed="rId4"/>
                <a:stretch>
                  <a:fillRect b="-6685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>
            <a:endCxn id="16" idx="0"/>
          </p:cNvCxnSpPr>
          <p:nvPr/>
        </p:nvCxnSpPr>
        <p:spPr>
          <a:xfrm flipH="1">
            <a:off x="10336467" y="1700952"/>
            <a:ext cx="2" cy="906836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6" idx="2"/>
            <a:endCxn id="17" idx="0"/>
          </p:cNvCxnSpPr>
          <p:nvPr/>
        </p:nvCxnSpPr>
        <p:spPr>
          <a:xfrm>
            <a:off x="10336467" y="3722721"/>
            <a:ext cx="1" cy="906836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0" y="241625"/>
            <a:ext cx="495299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/>
              <a:t>What is </a:t>
            </a:r>
            <a:r>
              <a:rPr lang="en-US" sz="3000" i="1" dirty="0"/>
              <a:t>P</a:t>
            </a:r>
            <a:r>
              <a:rPr lang="en-US" sz="3000" dirty="0" smtClean="0"/>
              <a:t>(“R R G B"|</a:t>
            </a:r>
            <a:r>
              <a:rPr lang="en-US" sz="3000" i="1" dirty="0"/>
              <a:t>λ</a:t>
            </a:r>
            <a:r>
              <a:rPr lang="en-US" sz="3000" dirty="0" smtClean="0"/>
              <a:t>)?</a:t>
            </a:r>
            <a:endParaRPr lang="en-US" sz="3000" dirty="0"/>
          </a:p>
        </p:txBody>
      </p:sp>
      <p:sp>
        <p:nvSpPr>
          <p:cNvPr id="26" name="Rectangle 25"/>
          <p:cNvSpPr/>
          <p:nvPr/>
        </p:nvSpPr>
        <p:spPr>
          <a:xfrm>
            <a:off x="3384030" y="6159869"/>
            <a:ext cx="608538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i="1" dirty="0" smtClean="0">
                <a:solidFill>
                  <a:srgbClr val="00B050"/>
                </a:solidFill>
              </a:rPr>
              <a:t>P</a:t>
            </a:r>
            <a:r>
              <a:rPr lang="en-US" sz="2300" dirty="0" smtClean="0">
                <a:solidFill>
                  <a:srgbClr val="00B050"/>
                </a:solidFill>
              </a:rPr>
              <a:t>(“R R G B"|</a:t>
            </a:r>
            <a:r>
              <a:rPr lang="en-US" sz="2300" i="1" dirty="0">
                <a:solidFill>
                  <a:srgbClr val="00B050"/>
                </a:solidFill>
              </a:rPr>
              <a:t>λ</a:t>
            </a:r>
            <a:r>
              <a:rPr lang="en-US" sz="2300" dirty="0" smtClean="0">
                <a:solidFill>
                  <a:srgbClr val="00B050"/>
                </a:solidFill>
              </a:rPr>
              <a:t>) = .0018 + .01123 + .01537</a:t>
            </a:r>
          </a:p>
          <a:p>
            <a:r>
              <a:rPr lang="en-US" sz="2300" dirty="0">
                <a:solidFill>
                  <a:srgbClr val="00B050"/>
                </a:solidFill>
              </a:rPr>
              <a:t> </a:t>
            </a:r>
            <a:r>
              <a:rPr lang="en-US" sz="2300" dirty="0" smtClean="0">
                <a:solidFill>
                  <a:srgbClr val="00B050"/>
                </a:solidFill>
              </a:rPr>
              <a:t>                         =.0284</a:t>
            </a:r>
            <a:endParaRPr lang="en-US" sz="2300" dirty="0">
              <a:solidFill>
                <a:srgbClr val="00B05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572728" y="2251556"/>
            <a:ext cx="563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baseline="-25000" dirty="0" err="1" smtClean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dirty="0" smtClean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                   </a:t>
            </a:r>
            <a:r>
              <a:rPr lang="en-US" dirty="0" err="1" smtClean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baseline="-25000" dirty="0" err="1" smtClean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dirty="0" smtClean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                   </a:t>
            </a:r>
            <a:r>
              <a:rPr lang="en-US" dirty="0" err="1" smtClean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baseline="-25000" dirty="0" err="1" smtClean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dirty="0" smtClean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                      </a:t>
            </a:r>
            <a:r>
              <a:rPr lang="en-US" dirty="0" err="1" smtClean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baseline="-25000" dirty="0" err="1" smtClean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dirty="0" smtClean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09650" y="2126235"/>
            <a:ext cx="247650" cy="303641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600199" y="2847993"/>
            <a:ext cx="257175" cy="23810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136379" y="3211763"/>
            <a:ext cx="403525" cy="303641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96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Hmm?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344" y="1752599"/>
            <a:ext cx="9905998" cy="3124201"/>
          </a:xfrm>
        </p:spPr>
        <p:txBody>
          <a:bodyPr>
            <a:normAutofit/>
          </a:bodyPr>
          <a:lstStyle/>
          <a:p>
            <a:r>
              <a:rPr lang="en-US" sz="3000" dirty="0" smtClean="0"/>
              <a:t>Model Sequence of data.</a:t>
            </a:r>
          </a:p>
          <a:p>
            <a:r>
              <a:rPr lang="en-US" sz="3000" dirty="0" smtClean="0"/>
              <a:t>Stock </a:t>
            </a:r>
            <a:r>
              <a:rPr lang="en-US" sz="3000" dirty="0" err="1" smtClean="0"/>
              <a:t>prices,language,credit</a:t>
            </a:r>
            <a:r>
              <a:rPr lang="en-US" sz="3000" dirty="0" smtClean="0"/>
              <a:t> </a:t>
            </a:r>
            <a:r>
              <a:rPr lang="en-US" sz="3000" dirty="0" err="1" smtClean="0"/>
              <a:t>scoring,webpage</a:t>
            </a:r>
            <a:r>
              <a:rPr lang="en-US" sz="3000" dirty="0" smtClean="0"/>
              <a:t> visits</a:t>
            </a:r>
            <a:endParaRPr lang="en-US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0" y="4170555"/>
            <a:ext cx="4698723" cy="2438475"/>
          </a:xfrm>
          <a:prstGeom prst="rect">
            <a:avLst/>
          </a:prstGeom>
        </p:spPr>
      </p:pic>
      <p:pic>
        <p:nvPicPr>
          <p:cNvPr id="1028" name="Picture 4" descr="Display with stock price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076" y="4032073"/>
            <a:ext cx="4069647" cy="271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45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238" y="114300"/>
            <a:ext cx="5430837" cy="990600"/>
          </a:xfrm>
        </p:spPr>
        <p:txBody>
          <a:bodyPr/>
          <a:lstStyle/>
          <a:p>
            <a:r>
              <a:rPr lang="en-US" dirty="0" smtClean="0"/>
              <a:t>Backward Algorithm: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0500" y="1104900"/>
            <a:ext cx="61055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Define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en-US" sz="32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3200" dirty="0"/>
              <a:t>β</a:t>
            </a:r>
            <a:r>
              <a:rPr lang="en-US" sz="3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(t, </a:t>
            </a:r>
            <a:r>
              <a:rPr lang="en-US" sz="32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3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3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P(O</a:t>
            </a:r>
            <a:r>
              <a:rPr lang="en-US" sz="3200" baseline="-25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t+1</a:t>
            </a:r>
            <a:r>
              <a:rPr lang="en-US" sz="3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…,O</a:t>
            </a:r>
            <a:r>
              <a:rPr lang="en-US" sz="3200" baseline="-25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3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en-US" sz="32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</a:t>
            </a:r>
            <a:r>
              <a:rPr lang="en-US" sz="3200" baseline="-25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3200" baseline="-25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3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I,</a:t>
            </a:r>
            <a:r>
              <a:rPr lang="el-GR" sz="3200" dirty="0"/>
              <a:t> λ</a:t>
            </a:r>
            <a:r>
              <a:rPr lang="en-US" sz="3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aseline="-25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endParaRPr lang="en-US" sz="32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Reverse of forward algorithm.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210300" y="297806"/>
            <a:ext cx="5743576" cy="1873894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cap="all" dirty="0" smtClean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1.Initialization</a:t>
            </a:r>
          </a:p>
          <a:p>
            <a:pPr algn="ctr"/>
            <a:endParaRPr lang="en-US" sz="3200" b="1" cap="all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algn="ctr"/>
            <a:r>
              <a:rPr lang="en-US" sz="2800" dirty="0"/>
              <a:t>β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(T, </a:t>
            </a:r>
            <a:r>
              <a:rPr lang="en-US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)=1</a:t>
            </a:r>
            <a:endParaRPr lang="en-US" sz="2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5991225" y="4114800"/>
                <a:ext cx="6200775" cy="1952625"/>
              </a:xfrm>
              <a:prstGeom prst="round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cap="all" dirty="0" smtClean="0">
                    <a:ln w="3175" cmpd="sng">
                      <a:noFill/>
                    </a:ln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6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65000"/>
                          <a:lumOff val="35000"/>
                          <a:alpha val="40000"/>
                        </a:schemeClr>
                      </a:glow>
                      <a:outerShdw blurRad="28575" dist="38100" dir="14040000" algn="tl" rotWithShape="0">
                        <a:srgbClr val="000000">
                          <a:alpha val="25000"/>
                        </a:srgbClr>
                      </a:outerShdw>
                    </a:effectLst>
                    <a:latin typeface="+mj-lt"/>
                    <a:ea typeface="+mj-ea"/>
                    <a:cs typeface="+mj-cs"/>
                  </a:rPr>
                  <a:t>2.Induction</a:t>
                </a:r>
              </a:p>
              <a:p>
                <a:pPr algn="ctr"/>
                <a:endParaRPr lang="en-US" sz="3200" b="1" cap="all" dirty="0" smtClean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endParaRPr>
              </a:p>
              <a:p>
                <a:pPr algn="ctr"/>
                <a:r>
                  <a:rPr lang="en-US" sz="3200" dirty="0" smtClean="0"/>
                  <a:t>β</a:t>
                </a:r>
                <a:r>
                  <a:rPr lang="en-US" sz="2900" dirty="0" smtClean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9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(t </a:t>
                </a:r>
                <a:r>
                  <a:rPr lang="en-US" sz="2900" dirty="0" smtClean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i)  </a:t>
                </a:r>
                <a:r>
                  <a:rPr lang="en-US" sz="29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US" sz="29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/>
                          </m:rPr>
                          <a:rPr lang="en-US" sz="2900" b="0" i="1" smtClean="0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900" b="0" i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</m:nary>
                  </m:oMath>
                </a14:m>
                <a:r>
                  <a:rPr lang="en-US" sz="2900" dirty="0" smtClean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</a:t>
                </a:r>
                <a:r>
                  <a:rPr lang="en-US" sz="2900" dirty="0" err="1" smtClean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US" sz="29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j)B(j, </a:t>
                </a:r>
                <a:r>
                  <a:rPr lang="en-US" sz="2900" dirty="0" smtClean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</a:t>
                </a:r>
                <a:r>
                  <a:rPr lang="en-US" sz="2900" baseline="-25000" dirty="0" smtClean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t+1</a:t>
                </a:r>
                <a:r>
                  <a:rPr lang="en-US" sz="2900" dirty="0" smtClean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  <a:r>
                  <a:rPr lang="en-US" sz="3200" dirty="0"/>
                  <a:t> β</a:t>
                </a:r>
                <a:r>
                  <a:rPr lang="en-US" sz="29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(</a:t>
                </a:r>
                <a:r>
                  <a:rPr lang="en-US" sz="2900" dirty="0" smtClean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t+1 </a:t>
                </a:r>
                <a:r>
                  <a:rPr lang="en-US" sz="29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2900" dirty="0" smtClean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j) </a:t>
                </a:r>
                <a:endParaRPr lang="en-US" sz="2900" dirty="0"/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225" y="4114800"/>
                <a:ext cx="6200775" cy="1952625"/>
              </a:xfrm>
              <a:prstGeom prst="roundRect">
                <a:avLst/>
              </a:prstGeom>
              <a:blipFill rotWithShape="0">
                <a:blip r:embed="rId2"/>
                <a:stretch>
                  <a:fillRect l="-784" r="-1765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stCxn id="5" idx="2"/>
            <a:endCxn id="6" idx="0"/>
          </p:cNvCxnSpPr>
          <p:nvPr/>
        </p:nvCxnSpPr>
        <p:spPr>
          <a:xfrm>
            <a:off x="9082088" y="2171700"/>
            <a:ext cx="9525" cy="194310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891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32" y="352425"/>
            <a:ext cx="11910671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99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89" y="-290557"/>
            <a:ext cx="4917555" cy="1612307"/>
          </a:xfrm>
        </p:spPr>
        <p:txBody>
          <a:bodyPr>
            <a:normAutofit/>
          </a:bodyPr>
          <a:lstStyle/>
          <a:p>
            <a:r>
              <a:rPr lang="en-US" sz="3500" b="1" dirty="0" smtClean="0"/>
              <a:t>Viterbi Algorithm-Decoding</a:t>
            </a:r>
            <a:endParaRPr lang="en-US" sz="35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100" y="1239140"/>
            <a:ext cx="5831956" cy="5486399"/>
          </a:xfrm>
        </p:spPr>
        <p:txBody>
          <a:bodyPr>
            <a:normAutofit fontScale="92500" lnSpcReduction="10000"/>
          </a:bodyPr>
          <a:lstStyle/>
          <a:p>
            <a:pPr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000" dirty="0" smtClean="0"/>
              <a:t>Similar to Forward algorithm instead of sum() we max()</a:t>
            </a:r>
          </a:p>
          <a:p>
            <a:pPr marL="0" indent="0">
              <a:buClr>
                <a:srgbClr val="92D050"/>
              </a:buClr>
              <a:buNone/>
            </a:pPr>
            <a:endParaRPr lang="en-US" sz="3000" dirty="0" smtClean="0"/>
          </a:p>
          <a:p>
            <a:pPr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000" dirty="0"/>
              <a:t>we want the single most </a:t>
            </a:r>
            <a:r>
              <a:rPr lang="en-US" sz="3000" dirty="0" smtClean="0"/>
              <a:t>      probable state </a:t>
            </a:r>
            <a:r>
              <a:rPr lang="en-US" sz="3000" dirty="0"/>
              <a:t>sequence and </a:t>
            </a:r>
            <a:r>
              <a:rPr lang="en-US" sz="3000" dirty="0" smtClean="0"/>
              <a:t>     its </a:t>
            </a:r>
            <a:r>
              <a:rPr lang="en-US" sz="3000" dirty="0"/>
              <a:t>probability rather </a:t>
            </a:r>
            <a:r>
              <a:rPr lang="en-US" sz="3000" dirty="0" smtClean="0"/>
              <a:t>than the   </a:t>
            </a:r>
            <a:r>
              <a:rPr lang="en-US" sz="3000" dirty="0"/>
              <a:t>full </a:t>
            </a:r>
            <a:r>
              <a:rPr lang="en-US" sz="3000" dirty="0" smtClean="0"/>
              <a:t>probability</a:t>
            </a:r>
          </a:p>
          <a:p>
            <a:pPr marL="0" indent="0">
              <a:buClr>
                <a:srgbClr val="92D050"/>
              </a:buClr>
              <a:buNone/>
            </a:pPr>
            <a:endParaRPr lang="en-US" sz="3000" dirty="0" smtClean="0"/>
          </a:p>
          <a:p>
            <a:pPr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000" dirty="0" smtClean="0"/>
              <a:t>MUST keep </a:t>
            </a:r>
            <a:r>
              <a:rPr lang="en-US" sz="3000" dirty="0"/>
              <a:t>a </a:t>
            </a:r>
            <a:r>
              <a:rPr lang="en-US" sz="3000" dirty="0" err="1"/>
              <a:t>backpointer</a:t>
            </a:r>
            <a:r>
              <a:rPr lang="en-US" sz="3000" dirty="0"/>
              <a:t> </a:t>
            </a:r>
            <a:r>
              <a:rPr lang="en-US" sz="3000" i="1" dirty="0" err="1"/>
              <a:t>Ψ</a:t>
            </a:r>
            <a:r>
              <a:rPr lang="en-US" sz="3000" i="1" baseline="-25000" dirty="0" err="1"/>
              <a:t>t</a:t>
            </a:r>
            <a:r>
              <a:rPr lang="en-US" sz="3000" dirty="0"/>
              <a:t>(</a:t>
            </a:r>
            <a:r>
              <a:rPr lang="en-US" sz="3000" i="1" dirty="0"/>
              <a:t>j</a:t>
            </a:r>
            <a:r>
              <a:rPr lang="en-US" sz="3000" dirty="0"/>
              <a:t>) from each max </a:t>
            </a:r>
            <a:r>
              <a:rPr lang="en-US" sz="3000" dirty="0" smtClean="0">
                <a:sym typeface="Wingdings" panose="05000000000000000000" pitchFamily="2" charset="2"/>
              </a:rPr>
              <a:t></a:t>
            </a:r>
            <a:r>
              <a:rPr lang="en-US" sz="3000" dirty="0" smtClean="0"/>
              <a:t>recover </a:t>
            </a:r>
            <a:r>
              <a:rPr lang="en-US" sz="3000" dirty="0"/>
              <a:t>the actual best sequence after termination.</a:t>
            </a:r>
            <a:endParaRPr lang="en-US" sz="3000" dirty="0" smtClean="0"/>
          </a:p>
        </p:txBody>
      </p:sp>
      <p:sp>
        <p:nvSpPr>
          <p:cNvPr id="5" name="Rounded Rectangle 4"/>
          <p:cNvSpPr/>
          <p:nvPr/>
        </p:nvSpPr>
        <p:spPr>
          <a:xfrm>
            <a:off x="6422321" y="75577"/>
            <a:ext cx="4436533" cy="148590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cap="all" dirty="0" smtClean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1.Initialization</a:t>
            </a:r>
            <a:endParaRPr lang="en-US" sz="3200" b="1" cap="all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algn="ctr"/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δ(</a:t>
            </a:r>
            <a:r>
              <a:rPr lang="en-US" sz="2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t,i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= π</a:t>
            </a:r>
            <a:r>
              <a:rPr lang="en-US" sz="2800" b="1" baseline="-25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800" b="1" baseline="-25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B(</a:t>
            </a:r>
            <a:r>
              <a:rPr lang="en-US" sz="2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x(1</a:t>
            </a:r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))</a:t>
            </a:r>
          </a:p>
          <a:p>
            <a:pPr algn="ctr"/>
            <a:r>
              <a:rPr lang="en-US" sz="2800" b="1" dirty="0">
                <a:solidFill>
                  <a:srgbClr val="92D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ψ(1,i ) = 0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385146" y="2391409"/>
            <a:ext cx="6806853" cy="1952625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cap="all" dirty="0" smtClean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2.Recursion</a:t>
            </a:r>
          </a:p>
          <a:p>
            <a:pPr algn="ctr"/>
            <a:r>
              <a:rPr lang="en-US" sz="3200" b="1" dirty="0">
                <a:solidFill>
                  <a:schemeClr val="accent4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δ(</a:t>
            </a:r>
            <a:r>
              <a:rPr lang="en-US" sz="3200" b="1" dirty="0" err="1">
                <a:solidFill>
                  <a:schemeClr val="accent4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t,j</a:t>
            </a:r>
            <a:r>
              <a:rPr lang="en-US" sz="3200" b="1" dirty="0">
                <a:solidFill>
                  <a:schemeClr val="accent4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)=</a:t>
            </a:r>
            <a:r>
              <a:rPr lang="en-US" sz="32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max</a:t>
            </a:r>
            <a:r>
              <a:rPr lang="en-US" sz="3200" b="1" baseline="-25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3200" b="1" u="sng" baseline="-25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3200" b="1" baseline="-250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3200" b="1" u="sng" baseline="-25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3200" b="1" baseline="-25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32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{ δ(t-1,i)A(</a:t>
            </a:r>
            <a:r>
              <a:rPr lang="en-US" sz="320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32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j)}</a:t>
            </a:r>
            <a:r>
              <a:rPr lang="en-US" sz="32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B(j, x(t</a:t>
            </a:r>
            <a:r>
              <a:rPr lang="en-US" sz="3200" b="1" dirty="0" smtClean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))</a:t>
            </a:r>
          </a:p>
          <a:p>
            <a:pPr algn="ctr"/>
            <a:r>
              <a:rPr lang="en-US" sz="3200" b="1" dirty="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ψ(</a:t>
            </a:r>
            <a:r>
              <a:rPr lang="en-US" sz="3200" b="1" dirty="0" err="1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t,j</a:t>
            </a:r>
            <a:r>
              <a:rPr lang="en-US" sz="3200" b="1" dirty="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)= </a:t>
            </a:r>
            <a:r>
              <a:rPr lang="en-US" sz="32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argmax</a:t>
            </a:r>
            <a:r>
              <a:rPr lang="en-US" sz="3200" b="1" baseline="-250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3200" b="1" u="sng" baseline="-250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3200" b="1" baseline="-25000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3200" b="1" u="sng" baseline="-250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3200" b="1" baseline="-250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32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{δ(t-1,i)A(</a:t>
            </a:r>
            <a:r>
              <a:rPr lang="en-US" sz="3200" b="1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32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j)}</a:t>
            </a:r>
            <a:r>
              <a:rPr lang="en-US" sz="32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900" dirty="0">
              <a:solidFill>
                <a:srgbClr val="00206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835823" y="5328454"/>
            <a:ext cx="5905500" cy="148590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cap="all" dirty="0" smtClean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3.Termination</a:t>
            </a:r>
          </a:p>
          <a:p>
            <a:pPr algn="ctr"/>
            <a:r>
              <a:rPr lang="en-US" sz="3200" b="1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3200" b="1" baseline="300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 </a:t>
            </a:r>
            <a:r>
              <a:rPr lang="en-US" sz="3200" b="1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32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max</a:t>
            </a:r>
            <a:r>
              <a:rPr lang="en-US" sz="3200" b="1" baseline="-250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3200" b="1" u="sng" baseline="-250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3200" b="1" baseline="-250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3200" b="1" u="sng" baseline="-250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3200" b="1" baseline="-250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 </a:t>
            </a:r>
            <a:r>
              <a:rPr lang="en-US" sz="32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δ(</a:t>
            </a:r>
            <a:r>
              <a:rPr lang="en-US" sz="32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T,i</a:t>
            </a:r>
            <a:r>
              <a:rPr lang="en-US" sz="3200" dirty="0" smtClean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en-US" sz="3200" b="1" dirty="0" err="1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</a:t>
            </a:r>
            <a:r>
              <a:rPr lang="en-US" sz="3200" b="1" baseline="-25000" dirty="0" err="1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3200" b="1" baseline="300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32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argmax</a:t>
            </a:r>
            <a:r>
              <a:rPr lang="en-US" sz="3200" b="1" baseline="-250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3200" b="1" u="sng" baseline="-250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3200" b="1" baseline="-25000" dirty="0" err="1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3200" b="1" u="sng" baseline="-250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3200" b="1" baseline="-250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 </a:t>
            </a:r>
            <a:r>
              <a:rPr lang="en-US" sz="32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δ(</a:t>
            </a:r>
            <a:r>
              <a:rPr lang="en-US" sz="3200" dirty="0" err="1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T,i</a:t>
            </a:r>
            <a:r>
              <a:rPr lang="en-US" sz="32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3200" b="1" cap="all" dirty="0">
              <a:ln w="3175" cmpd="sng">
                <a:noFill/>
              </a:ln>
              <a:solidFill>
                <a:srgbClr val="7030A0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8788573" y="4348219"/>
            <a:ext cx="1" cy="980235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8782100" y="1577056"/>
            <a:ext cx="6472" cy="810168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4377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329267"/>
            <a:ext cx="5385148" cy="518160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6422322" y="287265"/>
            <a:ext cx="4436533" cy="148590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cap="all" dirty="0" smtClean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1.Initialization</a:t>
            </a:r>
            <a:endParaRPr lang="en-US" sz="3200" b="1" cap="all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algn="ctr"/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δ(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,i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= π</a:t>
            </a:r>
            <a:r>
              <a:rPr lang="en-US" sz="2800" b="1" baseline="-25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800" b="1" baseline="-25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B(</a:t>
            </a:r>
            <a:r>
              <a:rPr lang="en-US" sz="2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x(1</a:t>
            </a:r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))</a:t>
            </a:r>
          </a:p>
          <a:p>
            <a:pPr algn="ctr"/>
            <a:r>
              <a:rPr lang="en-US" sz="2800" b="1" dirty="0">
                <a:solidFill>
                  <a:srgbClr val="92D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ψ(1,i ) = 0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385147" y="2395594"/>
            <a:ext cx="6806853" cy="1952625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cap="all" dirty="0" smtClean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2.Recursion</a:t>
            </a:r>
          </a:p>
          <a:p>
            <a:pPr algn="ctr"/>
            <a:r>
              <a:rPr lang="en-US" sz="3200" b="1" dirty="0">
                <a:solidFill>
                  <a:schemeClr val="accent4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δ(</a:t>
            </a:r>
            <a:r>
              <a:rPr lang="en-US" sz="3200" b="1" dirty="0" err="1">
                <a:solidFill>
                  <a:schemeClr val="accent4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t,j</a:t>
            </a:r>
            <a:r>
              <a:rPr lang="en-US" sz="3200" b="1" dirty="0">
                <a:solidFill>
                  <a:schemeClr val="accent4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)=</a:t>
            </a:r>
            <a:r>
              <a:rPr lang="en-US" sz="32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max</a:t>
            </a:r>
            <a:r>
              <a:rPr lang="en-US" sz="3200" b="1" baseline="-25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3200" b="1" u="sng" baseline="-25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3200" b="1" baseline="-250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3200" b="1" u="sng" baseline="-25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3200" b="1" baseline="-25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32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{ δ(t-1,i)A(</a:t>
            </a:r>
            <a:r>
              <a:rPr lang="en-US" sz="320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32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j)}</a:t>
            </a:r>
            <a:r>
              <a:rPr lang="en-US" sz="32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B(j, x(t</a:t>
            </a:r>
            <a:r>
              <a:rPr lang="en-US" sz="3200" b="1" dirty="0" smtClean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))</a:t>
            </a:r>
          </a:p>
          <a:p>
            <a:pPr algn="ctr"/>
            <a:r>
              <a:rPr lang="en-US" sz="3200" b="1" dirty="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ψ(</a:t>
            </a:r>
            <a:r>
              <a:rPr lang="en-US" sz="3200" b="1" dirty="0" err="1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t,j</a:t>
            </a:r>
            <a:r>
              <a:rPr lang="en-US" sz="3200" b="1" dirty="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)= </a:t>
            </a:r>
            <a:r>
              <a:rPr lang="en-US" sz="32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argmax</a:t>
            </a:r>
            <a:r>
              <a:rPr lang="en-US" sz="3200" b="1" baseline="-250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3200" b="1" u="sng" baseline="-250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3200" b="1" baseline="-25000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3200" b="1" u="sng" baseline="-250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3200" b="1" baseline="-250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32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{δ(t-1,i)A(</a:t>
            </a:r>
            <a:r>
              <a:rPr lang="en-US" sz="3200" b="1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32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j)}</a:t>
            </a:r>
            <a:r>
              <a:rPr lang="en-US" sz="32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900" dirty="0">
              <a:solidFill>
                <a:srgbClr val="00206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835823" y="5328454"/>
            <a:ext cx="5905500" cy="148590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cap="all" dirty="0" smtClean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3.Termination</a:t>
            </a:r>
          </a:p>
          <a:p>
            <a:pPr algn="ctr"/>
            <a:r>
              <a:rPr lang="en-US" sz="3200" b="1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3200" b="1" baseline="300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 </a:t>
            </a:r>
            <a:r>
              <a:rPr lang="en-US" sz="3200" b="1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32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max</a:t>
            </a:r>
            <a:r>
              <a:rPr lang="en-US" sz="3200" b="1" baseline="-250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3200" b="1" u="sng" baseline="-250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3200" b="1" baseline="-250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3200" b="1" u="sng" baseline="-250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3200" b="1" baseline="-250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 </a:t>
            </a:r>
            <a:r>
              <a:rPr lang="en-US" sz="32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δ(</a:t>
            </a:r>
            <a:r>
              <a:rPr lang="en-US" sz="32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T,i</a:t>
            </a:r>
            <a:r>
              <a:rPr lang="en-US" sz="3200" dirty="0" smtClean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en-US" sz="3200" b="1" dirty="0" err="1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</a:t>
            </a:r>
            <a:r>
              <a:rPr lang="en-US" sz="3200" b="1" baseline="-25000" dirty="0" err="1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3200" b="1" baseline="300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32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argmax</a:t>
            </a:r>
            <a:r>
              <a:rPr lang="en-US" sz="3200" b="1" baseline="-250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3200" b="1" u="sng" baseline="-250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3200" b="1" baseline="-25000" dirty="0" err="1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3200" b="1" u="sng" baseline="-250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3200" b="1" baseline="-250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 </a:t>
            </a:r>
            <a:r>
              <a:rPr lang="en-US" sz="32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δ(</a:t>
            </a:r>
            <a:r>
              <a:rPr lang="en-US" sz="3200" dirty="0" err="1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T,i</a:t>
            </a:r>
            <a:r>
              <a:rPr lang="en-US" sz="32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3200" b="1" cap="all" dirty="0">
              <a:ln w="3175" cmpd="sng">
                <a:noFill/>
              </a:ln>
              <a:solidFill>
                <a:srgbClr val="7030A0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cxnSp>
        <p:nvCxnSpPr>
          <p:cNvPr id="13" name="Straight Arrow Connector 12"/>
          <p:cNvCxnSpPr>
            <a:stCxn id="10" idx="2"/>
          </p:cNvCxnSpPr>
          <p:nvPr/>
        </p:nvCxnSpPr>
        <p:spPr>
          <a:xfrm flipH="1">
            <a:off x="8640588" y="1773165"/>
            <a:ext cx="1" cy="620783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1" idx="2"/>
            <a:endCxn id="12" idx="0"/>
          </p:cNvCxnSpPr>
          <p:nvPr/>
        </p:nvCxnSpPr>
        <p:spPr>
          <a:xfrm flipH="1">
            <a:off x="8788573" y="4348219"/>
            <a:ext cx="1" cy="980235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54000" y="151150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500" b="1" cap="all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Viterbi </a:t>
            </a:r>
            <a:r>
              <a:rPr lang="en-US" sz="3500" b="1" cap="all" dirty="0" smtClean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Algorithm-Example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56547" y="1785937"/>
            <a:ext cx="563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baseline="-25000" dirty="0" err="1" smtClean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dirty="0" smtClean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          </a:t>
            </a:r>
            <a:r>
              <a:rPr lang="en-US" dirty="0" err="1" smtClean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baseline="-25000" dirty="0" err="1" smtClean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dirty="0" smtClean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          </a:t>
            </a:r>
            <a:r>
              <a:rPr lang="en-US" dirty="0" err="1" smtClean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baseline="-25000" dirty="0" err="1" smtClean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dirty="0" smtClean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            </a:t>
            </a:r>
            <a:r>
              <a:rPr lang="en-US" dirty="0" err="1" smtClean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baseline="-25000" dirty="0" err="1" smtClean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dirty="0" smtClean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02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611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74571"/>
            <a:ext cx="12192000" cy="28834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393" y="246483"/>
            <a:ext cx="3560400" cy="263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8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686393" cy="1270475"/>
          </a:xfrm>
        </p:spPr>
        <p:txBody>
          <a:bodyPr>
            <a:normAutofit/>
          </a:bodyPr>
          <a:lstStyle/>
          <a:p>
            <a:r>
              <a:rPr lang="en-US" sz="3500" b="1" dirty="0" smtClean="0"/>
              <a:t>BAUM WELCH EM ALGORITHM:</a:t>
            </a:r>
            <a:br>
              <a:rPr lang="en-US" sz="3500" b="1" dirty="0" smtClean="0"/>
            </a:br>
            <a:r>
              <a:rPr lang="en-US" sz="3500" b="1" dirty="0" smtClean="0"/>
              <a:t>TRAINING</a:t>
            </a:r>
            <a:endParaRPr lang="en-US" sz="35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11664"/>
            <a:ext cx="6466064" cy="4964396"/>
          </a:xfrm>
        </p:spPr>
        <p:txBody>
          <a:bodyPr>
            <a:noAutofit/>
          </a:bodyPr>
          <a:lstStyle/>
          <a:p>
            <a:endParaRPr lang="en-US" sz="2500" dirty="0"/>
          </a:p>
          <a:p>
            <a:pPr>
              <a:buClr>
                <a:srgbClr val="FF0000"/>
              </a:buClr>
              <a:buFont typeface="Century Gothic" panose="020B0502020202020204" pitchFamily="34" charset="0"/>
              <a:buChar char="x"/>
            </a:pPr>
            <a:r>
              <a:rPr lang="en-US" sz="3000" dirty="0" smtClean="0"/>
              <a:t>hmm parameters -this is </a:t>
            </a:r>
            <a:r>
              <a:rPr lang="en-US" sz="3000" dirty="0"/>
              <a:t>the learning problem. </a:t>
            </a:r>
            <a:endParaRPr lang="en-US" sz="3000" dirty="0" smtClean="0"/>
          </a:p>
          <a:p>
            <a:endParaRPr lang="en-US" sz="3000" dirty="0"/>
          </a:p>
          <a:p>
            <a:pPr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000" dirty="0"/>
              <a:t>use </a:t>
            </a:r>
            <a:r>
              <a:rPr lang="en-US" sz="3000" dirty="0" smtClean="0"/>
              <a:t>heuristic methods, though partial solutions!!!!!</a:t>
            </a:r>
          </a:p>
          <a:p>
            <a:pPr marL="0" indent="0">
              <a:buNone/>
            </a:pPr>
            <a:endParaRPr lang="en-US" sz="2500" dirty="0" smtClean="0"/>
          </a:p>
        </p:txBody>
      </p:sp>
      <p:pic>
        <p:nvPicPr>
          <p:cNvPr id="1028" name="Picture 4" descr="https://www.voiceofprophecy.com/sites/default/files/styles/article_promoted/public/images/header/thinkstockphotos-505619165.jpg?itok=ZbzSi-J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064" y="1111664"/>
            <a:ext cx="5086307" cy="284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939185" y="3959996"/>
            <a:ext cx="46131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https://www.voiceofprophecy.com/articles/blog/unknown-ghost</a:t>
            </a:r>
          </a:p>
        </p:txBody>
      </p:sp>
    </p:spTree>
    <p:extLst>
      <p:ext uri="{BB962C8B-B14F-4D97-AF65-F5344CB8AC3E}">
        <p14:creationId xmlns:p14="http://schemas.microsoft.com/office/powerpoint/2010/main" val="227308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83331"/>
            <a:ext cx="12192000" cy="13473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sym typeface="Wingdings" panose="05000000000000000000" pitchFamily="2" charset="2"/>
              </a:rPr>
              <a:t>                                                         </a:t>
            </a:r>
            <a:r>
              <a:rPr lang="en-US" sz="2800" dirty="0">
                <a:solidFill>
                  <a:srgbClr val="92D050"/>
                </a:solidFill>
                <a:sym typeface="Wingdings" panose="05000000000000000000" pitchFamily="2" charset="2"/>
              </a:rPr>
              <a:t>re estimate </a:t>
            </a:r>
            <a:r>
              <a:rPr lang="en-US" sz="2800" dirty="0">
                <a:sym typeface="Wingdings" panose="05000000000000000000" pitchFamily="2" charset="2"/>
              </a:rPr>
              <a:t>iteratively till </a:t>
            </a:r>
            <a:r>
              <a:rPr lang="en-US" sz="2800" dirty="0">
                <a:solidFill>
                  <a:srgbClr val="92D050"/>
                </a:solidFill>
                <a:sym typeface="Wingdings" panose="05000000000000000000" pitchFamily="2" charset="2"/>
              </a:rPr>
              <a:t>local maximum is </a:t>
            </a:r>
            <a:r>
              <a:rPr lang="en-US" sz="2800" dirty="0" smtClean="0">
                <a:sym typeface="Wingdings" panose="05000000000000000000" pitchFamily="2" charset="2"/>
              </a:rPr>
              <a:t>reached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686393" cy="1270475"/>
          </a:xfrm>
        </p:spPr>
        <p:txBody>
          <a:bodyPr>
            <a:normAutofit/>
          </a:bodyPr>
          <a:lstStyle/>
          <a:p>
            <a:r>
              <a:rPr lang="en-US" sz="3500" b="1" dirty="0" smtClean="0"/>
              <a:t>EM ALGORITHM:</a:t>
            </a:r>
            <a:br>
              <a:rPr lang="en-US" sz="3500" b="1" dirty="0" smtClean="0"/>
            </a:br>
            <a:r>
              <a:rPr lang="en-US" sz="3500" b="1" dirty="0" smtClean="0"/>
              <a:t>TRAINING</a:t>
            </a:r>
            <a:endParaRPr lang="en-US" sz="3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326614" y="3016746"/>
                <a:ext cx="4736681" cy="9141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000" b="1" dirty="0" smtClean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3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𝜶</m:t>
                        </m:r>
                        <m:d>
                          <m:dPr>
                            <m:ctrlPr>
                              <a:rPr lang="en-US" sz="30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30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𝒕</m:t>
                            </m:r>
                            <m:r>
                              <a:rPr lang="en-US" sz="30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30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e>
                        </m:d>
                        <m:r>
                          <a:rPr lang="en-US" sz="3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𝑨</m:t>
                        </m:r>
                        <m:d>
                          <m:dPr>
                            <m:ctrlPr>
                              <a:rPr lang="en-US" sz="30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30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  <m:r>
                              <a:rPr lang="en-US" sz="30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a:rPr lang="en-US" sz="30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𝒋</m:t>
                            </m:r>
                          </m:e>
                        </m:d>
                        <m:r>
                          <a:rPr lang="en-US" sz="3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𝑩</m:t>
                        </m:r>
                        <m:r>
                          <a:rPr lang="en-US" sz="3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3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𝒋</m:t>
                        </m:r>
                        <m:r>
                          <a:rPr lang="en-US" sz="3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3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𝒙</m:t>
                        </m:r>
                        <m:r>
                          <a:rPr lang="en-US" sz="3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3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𝒕</m:t>
                        </m:r>
                        <m:r>
                          <a:rPr lang="en-US" sz="3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3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sz="3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US" sz="3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𝜷</m:t>
                        </m:r>
                        <m:r>
                          <a:rPr lang="en-US" sz="3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3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𝒕</m:t>
                        </m:r>
                        <m:r>
                          <a:rPr lang="en-US" sz="3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3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sz="3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3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𝒋</m:t>
                        </m:r>
                        <m:r>
                          <a:rPr lang="en-US" sz="3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limLoc m:val="undOvr"/>
                            <m:ctrlPr>
                              <a:rPr lang="en-US" sz="30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30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  <m:r>
                              <a:rPr lang="en-US" sz="30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sz="30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30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𝑵</m:t>
                            </m:r>
                          </m:sup>
                          <m:e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en-US" sz="30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30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𝒋</m:t>
                                </m:r>
                                <m:r>
                                  <a:rPr lang="en-US" sz="30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30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n-US" sz="30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𝑵</m:t>
                                </m:r>
                              </m:sup>
                              <m:e>
                                <m:r>
                                  <a:rPr lang="en-US" sz="30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𝑨</m:t>
                                </m:r>
                                <m:d>
                                  <m:dPr>
                                    <m:ctrlPr>
                                      <a:rPr lang="en-US" sz="30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0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𝒊</m:t>
                                    </m:r>
                                    <m:r>
                                      <a:rPr lang="en-US" sz="30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30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𝒋</m:t>
                                    </m:r>
                                  </m:e>
                                </m:d>
                                <m:r>
                                  <a:rPr lang="en-US" sz="30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𝑩</m:t>
                                </m:r>
                                <m:r>
                                  <a:rPr lang="en-US" sz="30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30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𝒋</m:t>
                                </m:r>
                                <m:r>
                                  <a:rPr lang="en-US" sz="30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30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  <m:r>
                                  <a:rPr lang="en-US" sz="30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30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𝒕</m:t>
                                </m:r>
                                <m:r>
                                  <a:rPr lang="en-US" sz="30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30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  <m:r>
                                  <a:rPr lang="en-US" sz="30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  <m:r>
                                  <a:rPr lang="en-US" sz="30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𝜷</m:t>
                                </m:r>
                                <m:r>
                                  <a:rPr lang="en-US" sz="30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30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𝒕</m:t>
                                </m:r>
                                <m:r>
                                  <a:rPr lang="en-US" sz="30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30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  <m:r>
                                  <a:rPr lang="en-US" sz="30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30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𝒋</m:t>
                                </m:r>
                                <m:r>
                                  <a:rPr lang="en-US" sz="30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nary>
                      </m:den>
                    </m:f>
                  </m:oMath>
                </a14:m>
                <a:endParaRPr lang="en-US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614" y="3016746"/>
                <a:ext cx="4736681" cy="91416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481039" y="3166934"/>
            <a:ext cx="20393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      </a:t>
            </a:r>
            <a:r>
              <a:rPr lang="en-US" sz="2800" i="1" dirty="0"/>
              <a:t>ξ</a:t>
            </a:r>
            <a:r>
              <a:rPr lang="en-US" sz="25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5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t,i,j</a:t>
            </a:r>
            <a:r>
              <a:rPr lang="en-US" sz="25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=</a:t>
            </a:r>
            <a:endParaRPr lang="en-US" sz="2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81039" y="4403856"/>
                <a:ext cx="4807205" cy="579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000" dirty="0" smtClean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2.     γ(</a:t>
                </a:r>
                <a:r>
                  <a:rPr lang="en-US" sz="3000" dirty="0" err="1" smtClean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t,i</a:t>
                </a:r>
                <a:r>
                  <a:rPr lang="en-US" sz="30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US" sz="3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3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3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3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𝝃</m:t>
                        </m:r>
                        <m:r>
                          <a:rPr lang="en-US" sz="3000" b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30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0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t</m:t>
                        </m:r>
                        <m:r>
                          <a:rPr lang="en-US" sz="30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30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a:rPr lang="en-US" sz="30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30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j</m:t>
                        </m:r>
                        <m:r>
                          <a:rPr lang="en-US" sz="30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 </m:t>
                        </m:r>
                      </m:e>
                    </m:nary>
                  </m:oMath>
                </a14:m>
                <a:r>
                  <a:rPr lang="en-US" sz="30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en-US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39" y="4403856"/>
                <a:ext cx="4807205" cy="579326"/>
              </a:xfrm>
              <a:prstGeom prst="rect">
                <a:avLst/>
              </a:prstGeom>
              <a:blipFill rotWithShape="0">
                <a:blip r:embed="rId3"/>
                <a:stretch>
                  <a:fillRect l="-1269" t="-8421" b="-3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74857" y="1415673"/>
            <a:ext cx="57646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92D050"/>
                </a:solidFill>
              </a:rPr>
              <a:t>GUESS  </a:t>
            </a:r>
            <a:r>
              <a:rPr lang="en-US" sz="2800" dirty="0"/>
              <a:t>I</a:t>
            </a:r>
            <a:r>
              <a:rPr lang="en-US" sz="2800" dirty="0" smtClean="0"/>
              <a:t>nitial Parameter value</a:t>
            </a:r>
            <a:r>
              <a:rPr lang="en-US" sz="2800" dirty="0" smtClean="0">
                <a:sym typeface="Wingdings" panose="05000000000000000000" pitchFamily="2" charset="2"/>
              </a:rPr>
              <a:t>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3519295" y="1838624"/>
            <a:ext cx="47900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Estimate</a:t>
            </a:r>
            <a:r>
              <a:rPr lang="en-US" sz="2800" dirty="0">
                <a:solidFill>
                  <a:srgbClr val="92D050"/>
                </a:solidFill>
                <a:sym typeface="Wingdings" panose="05000000000000000000" pitchFamily="2" charset="2"/>
              </a:rPr>
              <a:t> likelihood of data</a:t>
            </a:r>
            <a:endParaRPr lang="en-US" sz="2800" dirty="0"/>
          </a:p>
        </p:txBody>
      </p:sp>
      <p:sp>
        <p:nvSpPr>
          <p:cNvPr id="5" name="Oval 4"/>
          <p:cNvSpPr/>
          <p:nvPr/>
        </p:nvSpPr>
        <p:spPr>
          <a:xfrm>
            <a:off x="7686393" y="4122870"/>
            <a:ext cx="868794" cy="72639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q(t)=</a:t>
            </a:r>
            <a:r>
              <a:rPr lang="en-US" sz="1200" dirty="0" err="1" smtClean="0">
                <a:solidFill>
                  <a:schemeClr val="bg1"/>
                </a:solidFill>
              </a:rPr>
              <a:t>i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10186587" y="4122870"/>
            <a:ext cx="928643" cy="72639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q(t+1)=</a:t>
            </a:r>
            <a:r>
              <a:rPr lang="en-US" sz="1200" dirty="0">
                <a:solidFill>
                  <a:schemeClr val="bg1"/>
                </a:solidFill>
              </a:rPr>
              <a:t>j</a:t>
            </a:r>
          </a:p>
        </p:txBody>
      </p:sp>
      <p:sp>
        <p:nvSpPr>
          <p:cNvPr id="14" name="Oval 13"/>
          <p:cNvSpPr/>
          <p:nvPr/>
        </p:nvSpPr>
        <p:spPr>
          <a:xfrm>
            <a:off x="10216511" y="2963761"/>
            <a:ext cx="868794" cy="72639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2"/>
                </a:solidFill>
              </a:rPr>
              <a:t>X(t+1)</a:t>
            </a:r>
            <a:endParaRPr lang="en-US" sz="1100" dirty="0">
              <a:solidFill>
                <a:schemeClr val="tx2"/>
              </a:solidFill>
            </a:endParaRPr>
          </a:p>
        </p:txBody>
      </p:sp>
      <p:cxnSp>
        <p:nvCxnSpPr>
          <p:cNvPr id="8" name="Straight Arrow Connector 7"/>
          <p:cNvCxnSpPr>
            <a:stCxn id="5" idx="6"/>
            <a:endCxn id="13" idx="2"/>
          </p:cNvCxnSpPr>
          <p:nvPr/>
        </p:nvCxnSpPr>
        <p:spPr>
          <a:xfrm>
            <a:off x="8555187" y="4486067"/>
            <a:ext cx="163140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063295" y="4549224"/>
            <a:ext cx="623098" cy="43395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5" idx="2"/>
          </p:cNvCxnSpPr>
          <p:nvPr/>
        </p:nvCxnSpPr>
        <p:spPr>
          <a:xfrm flipV="1">
            <a:off x="6979493" y="4486067"/>
            <a:ext cx="706900" cy="8593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5" idx="2"/>
          </p:cNvCxnSpPr>
          <p:nvPr/>
        </p:nvCxnSpPr>
        <p:spPr>
          <a:xfrm>
            <a:off x="7221196" y="4050707"/>
            <a:ext cx="465197" cy="43536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3" idx="0"/>
            <a:endCxn id="14" idx="4"/>
          </p:cNvCxnSpPr>
          <p:nvPr/>
        </p:nvCxnSpPr>
        <p:spPr>
          <a:xfrm flipH="1" flipV="1">
            <a:off x="10650908" y="3690154"/>
            <a:ext cx="1" cy="43271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6"/>
          </p:cNvCxnSpPr>
          <p:nvPr/>
        </p:nvCxnSpPr>
        <p:spPr>
          <a:xfrm flipV="1">
            <a:off x="11115230" y="3930907"/>
            <a:ext cx="361772" cy="55516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3" idx="6"/>
          </p:cNvCxnSpPr>
          <p:nvPr/>
        </p:nvCxnSpPr>
        <p:spPr>
          <a:xfrm>
            <a:off x="11115230" y="4486067"/>
            <a:ext cx="434397" cy="49711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3" idx="6"/>
          </p:cNvCxnSpPr>
          <p:nvPr/>
        </p:nvCxnSpPr>
        <p:spPr>
          <a:xfrm>
            <a:off x="11115230" y="4486067"/>
            <a:ext cx="720695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66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1" grpId="0"/>
      <p:bldP spid="12" grpId="0"/>
      <p:bldP spid="2" grpId="0"/>
      <p:bldP spid="4" grpId="0"/>
      <p:bldP spid="5" grpId="0" animBg="1"/>
      <p:bldP spid="13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05" y="52452"/>
            <a:ext cx="5003013" cy="16486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b="1" dirty="0" smtClean="0"/>
              <a:t>UPDATE EQUATIONS</a:t>
            </a:r>
            <a:endParaRPr lang="en-US" sz="3500" b="1" dirty="0"/>
          </a:p>
        </p:txBody>
      </p:sp>
      <p:sp>
        <p:nvSpPr>
          <p:cNvPr id="4" name="Rectangle 3"/>
          <p:cNvSpPr/>
          <p:nvPr/>
        </p:nvSpPr>
        <p:spPr>
          <a:xfrm>
            <a:off x="1590910" y="1701079"/>
            <a:ext cx="170271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π</a:t>
            </a:r>
            <a:r>
              <a:rPr lang="en-US" sz="3000" b="1" baseline="-25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3000" b="1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γ(1,i)</a:t>
            </a:r>
            <a:r>
              <a:rPr lang="en-US" sz="3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60316" y="2476165"/>
                <a:ext cx="6024785" cy="25801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000" b="1" dirty="0" smtClean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A(</a:t>
                </a:r>
                <a:r>
                  <a:rPr lang="en-US" sz="3000" b="1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US" sz="30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j )  =</a:t>
                </a:r>
                <a:r>
                  <a:rPr lang="en-US" sz="3000" b="1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ctrlPr>
                              <a:rPr lang="en-US" sz="30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30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𝒕</m:t>
                            </m:r>
                            <m:r>
                              <a:rPr lang="en-US" sz="30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sz="30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30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𝑻</m:t>
                            </m:r>
                            <m:r>
                              <a:rPr lang="en-US" sz="30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30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p>
                          <m:e>
                            <m:r>
                              <a:rPr lang="en-US" sz="30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𝝃</m:t>
                            </m:r>
                            <m:r>
                              <a:rPr lang="en-US" sz="3000" b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(</m:t>
                            </m:r>
                            <m:r>
                              <a:rPr lang="en-US" sz="30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𝐭</m:t>
                            </m:r>
                            <m:r>
                              <a:rPr lang="en-US" sz="3000" b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30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𝐢</m:t>
                            </m:r>
                            <m:r>
                              <a:rPr lang="en-US" sz="3000" b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30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𝐣</m:t>
                            </m:r>
                            <m:r>
                              <a:rPr lang="en-US" sz="3000" b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undOvr"/>
                            <m:ctrlPr>
                              <a:rPr lang="en-US" sz="30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30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𝒕</m:t>
                            </m:r>
                            <m:r>
                              <a:rPr lang="en-US" sz="30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sz="30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30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𝑵𝑻</m:t>
                            </m:r>
                            <m:r>
                              <a:rPr lang="en-US" sz="30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30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p>
                          <m:e>
                            <m:r>
                              <a:rPr lang="en-US" sz="30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𝛄</m:t>
                            </m:r>
                            <m:r>
                              <a:rPr lang="en-US" sz="3000" b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30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𝐭</m:t>
                            </m:r>
                            <m:r>
                              <a:rPr lang="en-US" sz="3000" b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30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𝐢</m:t>
                            </m:r>
                            <m:r>
                              <a:rPr lang="en-US" sz="3000" b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sz="3000" dirty="0" smtClean="0">
                  <a:solidFill>
                    <a:schemeClr val="tx1"/>
                  </a:solidFill>
                </a:endParaRPr>
              </a:p>
              <a:p>
                <a:endParaRPr lang="en-US" sz="3000" dirty="0" smtClean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3000" dirty="0" smtClean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3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𝑒𝑥𝑝𝑒𝑐𝑡𝑒𝑑</m:t>
                        </m:r>
                        <m:r>
                          <a:rPr lang="en-US" sz="3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3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𝑛𝑜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3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𝑜𝑓</m:t>
                        </m:r>
                        <m:r>
                          <a:rPr lang="en-US" sz="3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𝑡𝑟𝑎𝑛𝑠𝑖𝑡𝑖𝑜𝑛𝑠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𝑓𝑟𝑜𝑚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 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𝑆𝑖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𝑡𝑜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𝑆𝑗</m:t>
                        </m:r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𝑒𝑥𝑝𝑒𝑐𝑡𝑒𝑑</m:t>
                        </m:r>
                        <m:r>
                          <a:rPr lang="en-US" sz="3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3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𝑛𝑜</m:t>
                        </m:r>
                        <m:r>
                          <a:rPr lang="en-US" sz="3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3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𝑜𝑓</m:t>
                        </m:r>
                        <m:r>
                          <a:rPr lang="en-US" sz="3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3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𝑡𝑟𝑎𝑛𝑠𝑖𝑡𝑖𝑜𝑛𝑠</m:t>
                        </m:r>
                        <m:r>
                          <a:rPr lang="en-US" sz="3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3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𝑓𝑟𝑜𝑚</m:t>
                        </m:r>
                        <m:r>
                          <a:rPr lang="en-US" sz="3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 </m:t>
                        </m:r>
                        <m:r>
                          <a:rPr lang="en-US" sz="3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𝑆𝑖</m:t>
                        </m:r>
                      </m:den>
                    </m:f>
                  </m:oMath>
                </a14:m>
                <a:r>
                  <a:rPr lang="en-US" sz="30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 </a:t>
                </a:r>
                <a:endParaRPr lang="en-US" sz="3000" dirty="0"/>
              </a:p>
              <a:p>
                <a:endParaRPr lang="en-US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16" y="2476165"/>
                <a:ext cx="6024785" cy="2580194"/>
              </a:xfrm>
              <a:prstGeom prst="rect">
                <a:avLst/>
              </a:prstGeom>
              <a:blipFill rotWithShape="0">
                <a:blip r:embed="rId2"/>
                <a:stretch>
                  <a:fillRect l="-2328" r="-3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44105" y="4720234"/>
                <a:ext cx="8146333" cy="2118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000" b="1" dirty="0" smtClean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B(</a:t>
                </a:r>
                <a:r>
                  <a:rPr lang="en-US" sz="3000" b="1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US" sz="30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k)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ctrlPr>
                              <a:rPr lang="en-US" sz="30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30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𝒕</m:t>
                            </m:r>
                            <m:r>
                              <a:rPr lang="en-US" sz="30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sz="30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30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𝑻</m:t>
                            </m:r>
                            <m:r>
                              <a:rPr lang="en-US" sz="30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30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p>
                          <m:e>
                            <m:r>
                              <a:rPr lang="en-US" sz="30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𝛄</m:t>
                            </m:r>
                            <m:r>
                              <a:rPr lang="en-US" sz="3000" b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30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𝐭</m:t>
                            </m:r>
                            <m:r>
                              <a:rPr lang="en-US" sz="3000" b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30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𝐢</m:t>
                            </m:r>
                            <m:r>
                              <a:rPr lang="en-US" sz="3000" b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en-US" sz="3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3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𝒊𝒇</m:t>
                        </m:r>
                        <m:r>
                          <a:rPr lang="en-US" sz="3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3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𝒙</m:t>
                        </m:r>
                        <m:d>
                          <m:dPr>
                            <m:ctrlPr>
                              <a:rPr lang="en-US" sz="30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US" sz="3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sz="3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𝒌</m:t>
                        </m:r>
                        <m:r>
                          <a:rPr lang="en-US" sz="3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,</m:t>
                        </m:r>
                        <m:r>
                          <a:rPr lang="en-US" sz="3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𝒆𝒍𝒔𝒆</m:t>
                        </m:r>
                        <m:r>
                          <a:rPr lang="en-US" sz="3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3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𝟎</m:t>
                        </m:r>
                      </m:num>
                      <m:den>
                        <m:nary>
                          <m:naryPr>
                            <m:chr m:val="∑"/>
                            <m:limLoc m:val="undOvr"/>
                            <m:ctrlPr>
                              <a:rPr lang="en-US" sz="30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30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𝒕</m:t>
                            </m:r>
                            <m:r>
                              <a:rPr lang="en-US" sz="30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sz="30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30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𝑵𝑻</m:t>
                            </m:r>
                            <m:r>
                              <a:rPr lang="en-US" sz="30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30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p>
                          <m:e>
                            <m:r>
                              <a:rPr lang="en-US" sz="30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𝛄</m:t>
                            </m:r>
                            <m:r>
                              <a:rPr lang="en-US" sz="3000" b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30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𝐭</m:t>
                            </m:r>
                            <m:r>
                              <a:rPr lang="en-US" sz="3000" b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30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𝐢</m:t>
                            </m:r>
                            <m:r>
                              <a:rPr lang="en-US" sz="3000" b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sz="3000" dirty="0" smtClean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sz="30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3000" dirty="0" smtClean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0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𝑒𝑥𝑝𝑒𝑐𝑡𝑒𝑑</m:t>
                        </m:r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𝑛𝑜</m:t>
                        </m:r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𝑜𝑓</m:t>
                        </m:r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𝑡𝑖𝑚𝑒𝑠</m:t>
                        </m:r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𝑠𝑡𝑎𝑡𝑒</m:t>
                        </m:r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𝑎𝑛𝑑</m:t>
                        </m:r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𝑜𝑏𝑠𝑒𝑟𝑣𝑖𝑛𝑔</m:t>
                        </m:r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𝑠𝑦𝑚𝑏𝑜𝑙</m:t>
                        </m:r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𝑒𝑥𝑝𝑒𝑐𝑡𝑒𝑑</m:t>
                        </m:r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𝑛𝑜</m:t>
                        </m:r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𝑜𝑓</m:t>
                        </m:r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𝑡𝑖𝑚𝑒𝑠</m:t>
                        </m:r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𝑠𝑡𝑎𝑡𝑒</m:t>
                        </m:r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den>
                    </m:f>
                  </m:oMath>
                </a14:m>
                <a:r>
                  <a:rPr lang="en-US" sz="3000" dirty="0" smtClean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 </a:t>
                </a:r>
                <a:endParaRPr lang="en-US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05" y="4720234"/>
                <a:ext cx="8146333" cy="2118529"/>
              </a:xfrm>
              <a:prstGeom prst="rect">
                <a:avLst/>
              </a:prstGeom>
              <a:blipFill rotWithShape="0">
                <a:blip r:embed="rId3"/>
                <a:stretch>
                  <a:fillRect l="-1722" r="-823" b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tolerosolutions.com/wp-content/uploads/2014/11/shutterstock_16779910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693" y="622806"/>
            <a:ext cx="5074045" cy="292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075660" y="3997094"/>
            <a:ext cx="32191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92D050"/>
                </a:solidFill>
              </a:rPr>
              <a:t>HOLA!!!!!!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04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905998" cy="837488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									APPLICATIONS</a:t>
            </a:r>
            <a:br>
              <a:rPr lang="en-US" b="1" dirty="0" smtClean="0"/>
            </a:br>
            <a:r>
              <a:rPr lang="en-US" b="1" i="1" dirty="0" smtClean="0">
                <a:solidFill>
                  <a:srgbClr val="00B0F0"/>
                </a:solidFill>
              </a:rPr>
              <a:t>Speech Recognition</a:t>
            </a:r>
            <a:endParaRPr lang="en-US" b="1" i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885" y="769120"/>
            <a:ext cx="11972659" cy="26605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 smtClean="0"/>
              <a:t>• </a:t>
            </a:r>
            <a:r>
              <a:rPr lang="en-US" sz="2500" dirty="0">
                <a:solidFill>
                  <a:srgbClr val="FFFF00"/>
                </a:solidFill>
              </a:rPr>
              <a:t>Hidden states </a:t>
            </a:r>
            <a:r>
              <a:rPr lang="en-US" sz="2500" dirty="0" smtClean="0">
                <a:solidFill>
                  <a:srgbClr val="FFFF00"/>
                </a:solidFill>
              </a:rPr>
              <a:t>=                 </a:t>
            </a:r>
            <a:r>
              <a:rPr lang="en-US" sz="2500" dirty="0" smtClean="0"/>
              <a:t>, </a:t>
            </a:r>
            <a:r>
              <a:rPr lang="en-US" sz="2500" b="1" dirty="0"/>
              <a:t>observed = </a:t>
            </a:r>
            <a:endParaRPr lang="en-US" sz="2500" b="1" dirty="0" smtClean="0"/>
          </a:p>
          <a:p>
            <a:pPr marL="0" indent="0">
              <a:buNone/>
            </a:pPr>
            <a:r>
              <a:rPr lang="en-US" sz="2500" dirty="0" smtClean="0"/>
              <a:t>• </a:t>
            </a:r>
            <a:r>
              <a:rPr lang="en-US" sz="2500" b="1" dirty="0">
                <a:solidFill>
                  <a:srgbClr val="92D050"/>
                </a:solidFill>
              </a:rPr>
              <a:t>We don't need any fancy algorithms to </a:t>
            </a:r>
            <a:r>
              <a:rPr lang="en-US" sz="2500" b="1" dirty="0" smtClean="0">
                <a:solidFill>
                  <a:srgbClr val="92D050"/>
                </a:solidFill>
              </a:rPr>
              <a:t>train</a:t>
            </a:r>
          </a:p>
          <a:p>
            <a:pPr marL="0" indent="0">
              <a:buNone/>
            </a:pPr>
            <a:r>
              <a:rPr lang="en-US" sz="2500" b="1" dirty="0" smtClean="0">
                <a:solidFill>
                  <a:srgbClr val="92D050"/>
                </a:solidFill>
              </a:rPr>
              <a:t> </a:t>
            </a:r>
            <a:r>
              <a:rPr lang="en-US" sz="2500" dirty="0" smtClean="0"/>
              <a:t>• </a:t>
            </a:r>
            <a:r>
              <a:rPr lang="en-US" sz="2500" b="1" dirty="0">
                <a:solidFill>
                  <a:schemeClr val="tx1"/>
                </a:solidFill>
              </a:rPr>
              <a:t>We know the hidden states! </a:t>
            </a:r>
            <a:r>
              <a:rPr lang="en-US" sz="2500" dirty="0"/>
              <a:t>(They are not really hidden) </a:t>
            </a: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• </a:t>
            </a:r>
            <a:r>
              <a:rPr lang="en-US" sz="2500" dirty="0"/>
              <a:t>HMM = pi, A, </a:t>
            </a:r>
            <a:r>
              <a:rPr lang="en-US" sz="2500" dirty="0" smtClean="0"/>
              <a:t>B</a:t>
            </a:r>
          </a:p>
          <a:p>
            <a:pPr marL="0" indent="0">
              <a:buNone/>
            </a:pPr>
            <a:r>
              <a:rPr lang="en-US" sz="2500" dirty="0" smtClean="0"/>
              <a:t>                                                • </a:t>
            </a:r>
            <a:r>
              <a:rPr lang="en-US" sz="2500" dirty="0"/>
              <a:t>All can be calculated by just counting!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88" y="3751602"/>
            <a:ext cx="10212224" cy="288847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13405" y="2360065"/>
            <a:ext cx="3367043" cy="55547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• A = p(tag(t) I tag(t-1))</a:t>
            </a:r>
          </a:p>
        </p:txBody>
      </p:sp>
      <p:sp>
        <p:nvSpPr>
          <p:cNvPr id="7" name="Rectangle 6"/>
          <p:cNvSpPr/>
          <p:nvPr/>
        </p:nvSpPr>
        <p:spPr>
          <a:xfrm>
            <a:off x="3161943" y="2371459"/>
            <a:ext cx="4195985" cy="555476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• </a:t>
            </a:r>
            <a:r>
              <a:rPr lang="en-US" b="1">
                <a:solidFill>
                  <a:schemeClr val="tx1"/>
                </a:solidFill>
              </a:rPr>
              <a:t>Pi</a:t>
            </a:r>
            <a:r>
              <a:rPr lang="en-US"/>
              <a:t> = frequency of start tags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96554" y="2915541"/>
            <a:ext cx="2965389" cy="717844"/>
          </a:xfrm>
          <a:prstGeom prst="round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• B = p(word(t) I tag(t))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58442" y="828096"/>
            <a:ext cx="17139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rgbClr val="FFFF00"/>
                </a:solidFill>
              </a:rPr>
              <a:t>POS </a:t>
            </a:r>
            <a:r>
              <a:rPr lang="en-US" sz="2500" dirty="0" smtClean="0">
                <a:solidFill>
                  <a:srgbClr val="FFFF00"/>
                </a:solidFill>
              </a:rPr>
              <a:t>TAGS</a:t>
            </a:r>
            <a:endParaRPr lang="en-US" sz="2500" dirty="0"/>
          </a:p>
        </p:txBody>
      </p:sp>
      <p:sp>
        <p:nvSpPr>
          <p:cNvPr id="10" name="TextBox 9"/>
          <p:cNvSpPr txBox="1"/>
          <p:nvPr/>
        </p:nvSpPr>
        <p:spPr>
          <a:xfrm>
            <a:off x="5943600" y="818704"/>
            <a:ext cx="140936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/>
              <a:t>WORDS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029138" y="1345161"/>
            <a:ext cx="506901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 smtClean="0"/>
              <a:t>(</a:t>
            </a:r>
            <a:r>
              <a:rPr lang="en-US" sz="2500" b="1" dirty="0" smtClean="0"/>
              <a:t>EXPECTATION-MAXIMIZATION</a:t>
            </a:r>
            <a:r>
              <a:rPr lang="en-US" sz="2500" dirty="0" smtClean="0"/>
              <a:t>) 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72719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52" y="1817971"/>
            <a:ext cx="4502319" cy="467784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058" y="-79365"/>
            <a:ext cx="5003013" cy="16486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b="1" dirty="0" smtClean="0"/>
              <a:t>Other APPLICATIONS –</a:t>
            </a:r>
          </a:p>
          <a:p>
            <a:pPr marL="0" indent="0">
              <a:buNone/>
            </a:pPr>
            <a:endParaRPr lang="en-US" sz="35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916806" y="883066"/>
            <a:ext cx="1153904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 Gene Finding</a:t>
            </a:r>
            <a:r>
              <a:rPr lang="en-US" sz="2800" dirty="0" smtClean="0"/>
              <a:t>                                           		               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1828800" lvl="3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114800" lvl="8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Handwriting recognition</a:t>
            </a:r>
            <a:r>
              <a:rPr lang="en-US" sz="2800" dirty="0" smtClean="0"/>
              <a:t>                                            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                               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smtClean="0"/>
              <a:t>                                                       </a:t>
            </a:r>
            <a:endParaRPr lang="en-US" sz="2800" b="1" dirty="0"/>
          </a:p>
        </p:txBody>
      </p:sp>
      <p:sp>
        <p:nvSpPr>
          <p:cNvPr id="5" name="Rectangle 4"/>
          <p:cNvSpPr/>
          <p:nvPr/>
        </p:nvSpPr>
        <p:spPr>
          <a:xfrm>
            <a:off x="6761285" y="3006724"/>
            <a:ext cx="524900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Pattern Recognition</a:t>
            </a:r>
            <a:endParaRPr lang="en-US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1089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64273" y="578046"/>
            <a:ext cx="433163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/>
              <a:t>Hidden Markov Model</a:t>
            </a:r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 flipH="1">
            <a:off x="4050707" y="1132044"/>
            <a:ext cx="1779384" cy="1944442"/>
          </a:xfrm>
          <a:prstGeom prst="straightConnector1">
            <a:avLst/>
          </a:prstGeom>
          <a:ln w="412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2"/>
          </p:cNvCxnSpPr>
          <p:nvPr/>
        </p:nvCxnSpPr>
        <p:spPr>
          <a:xfrm>
            <a:off x="5830091" y="1132044"/>
            <a:ext cx="1732937" cy="1927350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283510" y="3244060"/>
            <a:ext cx="153439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/>
              <a:t>Hidden</a:t>
            </a:r>
          </a:p>
        </p:txBody>
      </p:sp>
      <p:sp>
        <p:nvSpPr>
          <p:cNvPr id="10" name="Rectangle 9"/>
          <p:cNvSpPr/>
          <p:nvPr/>
        </p:nvSpPr>
        <p:spPr>
          <a:xfrm>
            <a:off x="6557854" y="3249620"/>
            <a:ext cx="287610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/>
              <a:t>Markov Model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21539" y="3259919"/>
            <a:ext cx="4171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+</a:t>
            </a:r>
            <a:endParaRPr lang="en-US" sz="3000" dirty="0"/>
          </a:p>
        </p:txBody>
      </p:sp>
      <p:sp>
        <p:nvSpPr>
          <p:cNvPr id="12" name="Rectangle 11"/>
          <p:cNvSpPr/>
          <p:nvPr/>
        </p:nvSpPr>
        <p:spPr>
          <a:xfrm>
            <a:off x="2453154" y="4825778"/>
            <a:ext cx="319510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smtClean="0"/>
              <a:t>What is Hidden?</a:t>
            </a:r>
            <a:endParaRPr lang="en-US" sz="3000" dirty="0"/>
          </a:p>
        </p:txBody>
      </p:sp>
      <p:sp>
        <p:nvSpPr>
          <p:cNvPr id="14" name="Rectangle 13"/>
          <p:cNvSpPr/>
          <p:nvPr/>
        </p:nvSpPr>
        <p:spPr>
          <a:xfrm>
            <a:off x="6481654" y="4825778"/>
            <a:ext cx="453681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smtClean="0"/>
              <a:t>What is Markov Model?</a:t>
            </a:r>
            <a:endParaRPr lang="en-US" sz="3000" dirty="0"/>
          </a:p>
        </p:txBody>
      </p:sp>
      <p:sp>
        <p:nvSpPr>
          <p:cNvPr id="15" name="Down Arrow 14"/>
          <p:cNvSpPr/>
          <p:nvPr/>
        </p:nvSpPr>
        <p:spPr>
          <a:xfrm>
            <a:off x="3867150" y="3914775"/>
            <a:ext cx="183556" cy="911003"/>
          </a:xfrm>
          <a:prstGeom prst="downArrow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7812352" y="3859196"/>
            <a:ext cx="183556" cy="911003"/>
          </a:xfrm>
          <a:prstGeom prst="downArrow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51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9582" y="2171343"/>
            <a:ext cx="9905998" cy="3124201"/>
          </a:xfrm>
        </p:spPr>
        <p:txBody>
          <a:bodyPr>
            <a:normAutofit fontScale="55000" lnSpcReduction="20000"/>
          </a:bodyPr>
          <a:lstStyle/>
          <a:p>
            <a:pPr lvl="0"/>
            <a:r>
              <a:rPr lang="en-US" dirty="0" err="1">
                <a:effectLst/>
              </a:rPr>
              <a:t>Rabiner</a:t>
            </a:r>
            <a:r>
              <a:rPr lang="en-US" dirty="0">
                <a:effectLst/>
              </a:rPr>
              <a:t>, L.R. A Tutorial on Hidden Markov Models and Selected Applications in Speech Recognition. IEEE 1989, 77, 257–286</a:t>
            </a:r>
          </a:p>
          <a:p>
            <a:pPr lvl="0"/>
            <a:r>
              <a:rPr lang="en-US" dirty="0">
                <a:effectLst/>
              </a:rPr>
              <a:t>https://pdfs.semanticscholar.org/9d0e/c3f52be23cbff7b430726f606831d497c96c.pdf</a:t>
            </a:r>
          </a:p>
          <a:p>
            <a:pPr lvl="0"/>
            <a:r>
              <a:rPr lang="en-US" dirty="0">
                <a:effectLst/>
              </a:rPr>
              <a:t>https://emunix.emich.edu/~sverdlik/CharRec.ppt</a:t>
            </a:r>
          </a:p>
          <a:p>
            <a:pPr lvl="0"/>
            <a:r>
              <a:rPr lang="en-US" dirty="0">
                <a:effectLst/>
              </a:rPr>
              <a:t>http://isoft.postech.ac.kr/Course/CS704/LectureNotes/HiddenMarkovModel.pdf</a:t>
            </a:r>
          </a:p>
          <a:p>
            <a:pPr lvl="0"/>
            <a:r>
              <a:rPr lang="en-US" dirty="0">
                <a:effectLst/>
              </a:rPr>
              <a:t>https://www.researchgate.net/figure/Hidden-Markov-Model_fig2_283103282</a:t>
            </a:r>
          </a:p>
          <a:p>
            <a:pPr lvl="0"/>
            <a:r>
              <a:rPr lang="en-US" dirty="0">
                <a:effectLst/>
              </a:rPr>
              <a:t>D.H. </a:t>
            </a:r>
            <a:r>
              <a:rPr lang="en-US" dirty="0" err="1">
                <a:effectLst/>
              </a:rPr>
              <a:t>Kil</a:t>
            </a:r>
            <a:r>
              <a:rPr lang="en-US" dirty="0">
                <a:effectLst/>
              </a:rPr>
              <a:t> and F. B. Shin, Pattern Recognition and Prediction with Applications to Signal Characterization  American Institute of Physics, Woodbury, NY, 1996</a:t>
            </a:r>
            <a:r>
              <a:rPr lang="en-US" u="sng" dirty="0">
                <a:effectLst/>
              </a:rPr>
              <a:t>.</a:t>
            </a:r>
            <a:endParaRPr lang="en-US" dirty="0">
              <a:effectLst/>
            </a:endParaRPr>
          </a:p>
          <a:p>
            <a:pPr lvl="0"/>
            <a:r>
              <a:rPr lang="en-US" dirty="0">
                <a:effectLst/>
              </a:rPr>
              <a:t>https://compbio.soe.ucsc.edu/html_format_papers/tr-94-24/node11.html</a:t>
            </a:r>
          </a:p>
          <a:p>
            <a:pPr lvl="0"/>
            <a:r>
              <a:rPr lang="en-US" dirty="0">
                <a:effectLst/>
              </a:rPr>
              <a:t>www.cs.umd.edu/~djacobs/CMSC828/ApplicationsHMMs.pdf</a:t>
            </a:r>
          </a:p>
          <a:p>
            <a:pPr lvl="0"/>
            <a:r>
              <a:rPr lang="en-US" dirty="0">
                <a:effectLst/>
              </a:rPr>
              <a:t>Viterbi, A.J. Error bounds for convolutional codes and an asymptotically optimal decoding algorithm. IEEE Trans. </a:t>
            </a:r>
            <a:r>
              <a:rPr lang="en-US" dirty="0" err="1">
                <a:effectLst/>
              </a:rPr>
              <a:t>Informat</a:t>
            </a:r>
            <a:r>
              <a:rPr lang="en-US" dirty="0">
                <a:effectLst/>
              </a:rPr>
              <a:t>. Theory 1967, IT-13, 260–269.</a:t>
            </a:r>
          </a:p>
          <a:p>
            <a:pPr lvl="0"/>
            <a:r>
              <a:rPr lang="en-US" dirty="0">
                <a:effectLst/>
              </a:rPr>
              <a:t>L.R. </a:t>
            </a:r>
            <a:r>
              <a:rPr lang="en-US" dirty="0" err="1">
                <a:effectLst/>
              </a:rPr>
              <a:t>Rabiner</a:t>
            </a:r>
            <a:r>
              <a:rPr lang="en-US" dirty="0">
                <a:effectLst/>
              </a:rPr>
              <a:t> and B.H. </a:t>
            </a:r>
            <a:r>
              <a:rPr lang="en-US" dirty="0" err="1">
                <a:effectLst/>
              </a:rPr>
              <a:t>Juang</a:t>
            </a:r>
            <a:r>
              <a:rPr lang="en-US" dirty="0">
                <a:effectLst/>
              </a:rPr>
              <a:t>, "An Introduction to Hidden Markov Models," IEEE ASSP magazine, Vol.3, No.1, pp. 4-16, 1986</a:t>
            </a:r>
            <a:r>
              <a:rPr lang="en-US" dirty="0" smtClean="0">
                <a:effectLst/>
              </a:rPr>
              <a:t>.</a:t>
            </a:r>
          </a:p>
          <a:p>
            <a:pPr lvl="0"/>
            <a:r>
              <a:rPr lang="en-US" dirty="0">
                <a:effectLst/>
              </a:rPr>
              <a:t>https://pdfs.semanticscholar.org/9d0e/c3f52be23cbff7b430726f606831d497c96c.pdf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36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4377" y="3002423"/>
            <a:ext cx="9905998" cy="1905000"/>
          </a:xfrm>
        </p:spPr>
        <p:txBody>
          <a:bodyPr>
            <a:normAutofit/>
          </a:bodyPr>
          <a:lstStyle/>
          <a:p>
            <a:r>
              <a:rPr lang="en-US" sz="5000" dirty="0" smtClean="0"/>
              <a:t>Thank YOU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161972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136" y="2755305"/>
            <a:ext cx="4429125" cy="21336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18559" y="450583"/>
            <a:ext cx="6246263" cy="1460500"/>
          </a:xfrm>
        </p:spPr>
        <p:txBody>
          <a:bodyPr>
            <a:normAutofit fontScale="90000"/>
          </a:bodyPr>
          <a:lstStyle/>
          <a:p>
            <a:r>
              <a:rPr lang="en-US" sz="4200" dirty="0" smtClean="0"/>
              <a:t>HMM Supervised or Unsupervised?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18558" y="1911083"/>
            <a:ext cx="6613733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• </a:t>
            </a:r>
            <a:r>
              <a:rPr lang="en-US" sz="2500" dirty="0" smtClean="0"/>
              <a:t>Unsupervised learning -model a distribution    but don't have any labels </a:t>
            </a:r>
          </a:p>
          <a:p>
            <a:pPr marL="0" indent="0">
              <a:buFont typeface="Arial"/>
              <a:buNone/>
            </a:pPr>
            <a:endParaRPr lang="en-US" sz="2500" dirty="0" smtClean="0"/>
          </a:p>
          <a:p>
            <a:pPr marL="0" indent="0">
              <a:buFont typeface="Arial"/>
              <a:buNone/>
            </a:pPr>
            <a:r>
              <a:rPr lang="en-US" sz="2500" dirty="0" smtClean="0"/>
              <a:t>• Supervised learning -when we have labels</a:t>
            </a:r>
          </a:p>
          <a:p>
            <a:pPr marL="0" indent="0">
              <a:buFont typeface="Arial"/>
              <a:buNone/>
            </a:pPr>
            <a:endParaRPr lang="en-US" sz="2500" dirty="0" smtClean="0"/>
          </a:p>
          <a:p>
            <a:pPr marL="0" indent="0">
              <a:buFont typeface="Arial"/>
              <a:buNone/>
            </a:pPr>
            <a:r>
              <a:rPr lang="en-US" sz="2500" dirty="0" smtClean="0"/>
              <a:t>• HMMs are for modeling sequences: x(1), x(2), ..., x(t), x(T) There's no label here</a:t>
            </a:r>
          </a:p>
          <a:p>
            <a:pPr marL="0" indent="0">
              <a:buFont typeface="Arial"/>
              <a:buNone/>
            </a:pPr>
            <a:endParaRPr lang="en-US" sz="2500" dirty="0" smtClean="0"/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500" dirty="0" smtClean="0"/>
              <a:t>Therefore </a:t>
            </a:r>
            <a:r>
              <a:rPr lang="en-US" sz="2500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UNSUPERVISED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01585" y="4888905"/>
            <a:ext cx="4429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https://www.quora.com/What-is-the-difference-between-supervised-and-unsupervised-learning-algorithms</a:t>
            </a:r>
          </a:p>
        </p:txBody>
      </p:sp>
      <p:sp>
        <p:nvSpPr>
          <p:cNvPr id="2" name="Rectangle 1"/>
          <p:cNvSpPr/>
          <p:nvPr/>
        </p:nvSpPr>
        <p:spPr>
          <a:xfrm>
            <a:off x="11986308" y="6611779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/>
              <a:t>2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0973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593" y="285749"/>
            <a:ext cx="3951880" cy="1025406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Markov Process</a:t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676" y="2973936"/>
            <a:ext cx="9905998" cy="2572285"/>
          </a:xfrm>
        </p:spPr>
        <p:txBody>
          <a:bodyPr>
            <a:noAutofit/>
          </a:bodyPr>
          <a:lstStyle/>
          <a:p>
            <a:r>
              <a:rPr lang="en-US" sz="3000" dirty="0" smtClean="0"/>
              <a:t>Traffic Lights- the sequence </a:t>
            </a:r>
            <a:r>
              <a:rPr lang="en-US" sz="3000" dirty="0"/>
              <a:t>is red -red/amber -green -amber -red</a:t>
            </a:r>
            <a:r>
              <a:rPr lang="en-US" sz="3000" dirty="0" smtClean="0"/>
              <a:t>.</a:t>
            </a:r>
          </a:p>
          <a:p>
            <a:r>
              <a:rPr lang="en-US" sz="3000" dirty="0" smtClean="0"/>
              <a:t> </a:t>
            </a:r>
            <a:r>
              <a:rPr lang="en-US" sz="3000" dirty="0"/>
              <a:t>The sequence </a:t>
            </a:r>
            <a:r>
              <a:rPr lang="en-US" sz="3000" dirty="0" smtClean="0"/>
              <a:t>– is a state </a:t>
            </a:r>
            <a:r>
              <a:rPr lang="en-US" sz="3000" dirty="0"/>
              <a:t>machine (trellis diagram), </a:t>
            </a:r>
            <a:endParaRPr lang="en-US" sz="3000" dirty="0" smtClean="0"/>
          </a:p>
          <a:p>
            <a:r>
              <a:rPr lang="en-US" sz="3000" dirty="0" smtClean="0"/>
              <a:t>States- traffic lights which </a:t>
            </a:r>
            <a:r>
              <a:rPr lang="en-US" sz="3000" dirty="0"/>
              <a:t>follow each other</a:t>
            </a:r>
            <a:r>
              <a:rPr lang="en-US" sz="3000" dirty="0" smtClean="0"/>
              <a:t>. </a:t>
            </a:r>
            <a:endParaRPr lang="en-US" sz="3000" dirty="0"/>
          </a:p>
          <a:p>
            <a:r>
              <a:rPr lang="en-US" sz="3000" dirty="0" smtClean="0"/>
              <a:t>each </a:t>
            </a:r>
            <a:r>
              <a:rPr lang="en-US" sz="3000" dirty="0"/>
              <a:t>state is dependent </a:t>
            </a:r>
            <a:r>
              <a:rPr lang="en-US" sz="3000" dirty="0" smtClean="0"/>
              <a:t>solely </a:t>
            </a:r>
            <a:r>
              <a:rPr lang="en-US" sz="3000" dirty="0"/>
              <a:t>on the previous </a:t>
            </a:r>
            <a:r>
              <a:rPr lang="en-US" sz="3000" dirty="0" smtClean="0"/>
              <a:t>state.</a:t>
            </a:r>
          </a:p>
          <a:p>
            <a:endParaRPr lang="en-US" sz="3000" dirty="0"/>
          </a:p>
          <a:p>
            <a:pPr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000" dirty="0"/>
              <a:t>observable Markov </a:t>
            </a:r>
            <a:r>
              <a:rPr lang="en-US" sz="3000" dirty="0" smtClean="0"/>
              <a:t>process</a:t>
            </a:r>
            <a:endParaRPr lang="en-US" sz="3000" dirty="0"/>
          </a:p>
        </p:txBody>
      </p:sp>
      <p:sp>
        <p:nvSpPr>
          <p:cNvPr id="5" name="Oval 4"/>
          <p:cNvSpPr/>
          <p:nvPr/>
        </p:nvSpPr>
        <p:spPr>
          <a:xfrm>
            <a:off x="6353396" y="481010"/>
            <a:ext cx="752475" cy="7143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005762" y="495299"/>
            <a:ext cx="752475" cy="71437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767887" y="481011"/>
            <a:ext cx="752475" cy="71437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1361811" y="509585"/>
            <a:ext cx="752475" cy="71437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7151761" y="723900"/>
            <a:ext cx="765027" cy="2571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8926438" y="709612"/>
            <a:ext cx="765027" cy="2571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10596784" y="738183"/>
            <a:ext cx="765027" cy="2571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rved Up Arrow 14"/>
          <p:cNvSpPr/>
          <p:nvPr/>
        </p:nvSpPr>
        <p:spPr>
          <a:xfrm rot="10800000" flipV="1">
            <a:off x="6534149" y="1347351"/>
            <a:ext cx="5257799" cy="67195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34100" y="125967"/>
            <a:ext cx="59801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Stop                  Prepare to Go        Proceed       Prepare to stop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80540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486" y="938212"/>
            <a:ext cx="3971925" cy="1247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813" y="1397794"/>
            <a:ext cx="6650037" cy="1905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Markov Model: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Scenario</a:t>
            </a:r>
            <a:r>
              <a:rPr lang="en-US" b="1" dirty="0" smtClean="0">
                <a:effectLst/>
              </a:rPr>
              <a:t/>
            </a:r>
            <a:br>
              <a:rPr lang="en-US" b="1" dirty="0" smtClean="0">
                <a:effectLst/>
              </a:rPr>
            </a:br>
            <a:r>
              <a:rPr lang="en-US" b="1" dirty="0">
                <a:effectLst/>
              </a:rPr>
              <a:t/>
            </a:r>
            <a:br>
              <a:rPr lang="en-US" b="1" dirty="0">
                <a:effectLst/>
              </a:rPr>
            </a:br>
            <a:r>
              <a:rPr lang="en-US" b="1" dirty="0">
                <a:effectLst/>
              </a:rPr>
              <a:t/>
            </a:r>
            <a:br>
              <a:rPr lang="en-US" b="1" dirty="0">
                <a:effectLst/>
              </a:rPr>
            </a:br>
            <a:r>
              <a:rPr lang="en-US" dirty="0">
                <a:effectLst/>
              </a:rPr>
              <a:t>Classify a weather into three </a:t>
            </a:r>
            <a:r>
              <a:rPr lang="en-US" dirty="0" smtClean="0">
                <a:effectLst/>
              </a:rPr>
              <a:t>states: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State </a:t>
            </a:r>
            <a:r>
              <a:rPr lang="en-US" dirty="0">
                <a:effectLst/>
              </a:rPr>
              <a:t>1: rain                        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State 2: cloudy                                                                 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State 3: sunny </a:t>
            </a: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3870149"/>
              </p:ext>
            </p:extLst>
          </p:nvPr>
        </p:nvGraphicFramePr>
        <p:xfrm>
          <a:off x="7407909" y="4052887"/>
          <a:ext cx="3639502" cy="20246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7140"/>
                <a:gridCol w="667140"/>
                <a:gridCol w="694620"/>
                <a:gridCol w="805301"/>
                <a:gridCol w="805301"/>
              </a:tblGrid>
              <a:tr h="412524">
                <a:tc rowSpan="2"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            Tomorrow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1615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62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Rain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62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Cloudy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62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Sunny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81615">
                <a:tc rowSpan="3">
                  <a:txBody>
                    <a:bodyPr/>
                    <a:lstStyle/>
                    <a:p>
                      <a:pPr marL="762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Today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62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Rain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62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0.4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62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0.3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62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0.3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673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62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Cloudy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62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0.2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62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0.6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62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0.2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8161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62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Sunny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62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0.1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62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0.1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62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0.8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181850" y="2514600"/>
            <a:ext cx="3741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Rain               Cloudy          Sunny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76925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Helvetica" panose="020B0604020202020204" pitchFamily="34" charset="0"/>
              </a:rPr>
              <a:t>Assumption: </a:t>
            </a:r>
            <a:r>
              <a:rPr lang="en-US" dirty="0" smtClean="0">
                <a:latin typeface="Helvetica" panose="020B0604020202020204" pitchFamily="34" charset="0"/>
              </a:rPr>
              <a:t>tomorrow’s </a:t>
            </a:r>
            <a:r>
              <a:rPr lang="en-US" dirty="0">
                <a:latin typeface="Helvetica" panose="020B0604020202020204" pitchFamily="34" charset="0"/>
              </a:rPr>
              <a:t>weather depends only on </a:t>
            </a:r>
            <a:r>
              <a:rPr lang="en-US" dirty="0" smtClean="0">
                <a:latin typeface="Helvetica" panose="020B0604020202020204" pitchFamily="34" charset="0"/>
              </a:rPr>
              <a:t>today’s </a:t>
            </a:r>
            <a:r>
              <a:rPr lang="en-US" dirty="0">
                <a:latin typeface="Helvetica" panose="020B0604020202020204" pitchFamily="34" charset="0"/>
              </a:rPr>
              <a:t>one!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1137931" y="4178893"/>
            <a:ext cx="955790" cy="7691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1:</a:t>
            </a:r>
          </a:p>
          <a:p>
            <a:pPr algn="ctr"/>
            <a:r>
              <a:rPr lang="en-US" sz="1000" dirty="0" smtClean="0"/>
              <a:t>Rain</a:t>
            </a:r>
            <a:endParaRPr lang="en-US" sz="1000" dirty="0"/>
          </a:p>
        </p:txBody>
      </p:sp>
      <p:sp>
        <p:nvSpPr>
          <p:cNvPr id="9" name="Oval 8"/>
          <p:cNvSpPr/>
          <p:nvPr/>
        </p:nvSpPr>
        <p:spPr>
          <a:xfrm>
            <a:off x="3532090" y="4178893"/>
            <a:ext cx="1005727" cy="76912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2:</a:t>
            </a:r>
          </a:p>
          <a:p>
            <a:pPr algn="ctr"/>
            <a:r>
              <a:rPr lang="en-US" sz="1000" dirty="0" smtClean="0"/>
              <a:t>Cloudy</a:t>
            </a:r>
            <a:endParaRPr lang="en-US" sz="1000" dirty="0"/>
          </a:p>
        </p:txBody>
      </p:sp>
      <p:sp>
        <p:nvSpPr>
          <p:cNvPr id="10" name="Oval 9"/>
          <p:cNvSpPr/>
          <p:nvPr/>
        </p:nvSpPr>
        <p:spPr>
          <a:xfrm>
            <a:off x="2298819" y="5563312"/>
            <a:ext cx="948583" cy="800457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3:Sunny</a:t>
            </a:r>
            <a:endParaRPr lang="en-US" sz="1000" dirty="0"/>
          </a:p>
        </p:txBody>
      </p:sp>
      <p:cxnSp>
        <p:nvCxnSpPr>
          <p:cNvPr id="12" name="Straight Arrow Connector 11"/>
          <p:cNvCxnSpPr>
            <a:stCxn id="9" idx="3"/>
            <a:endCxn id="10" idx="7"/>
          </p:cNvCxnSpPr>
          <p:nvPr/>
        </p:nvCxnSpPr>
        <p:spPr>
          <a:xfrm flipH="1">
            <a:off x="3108485" y="4835380"/>
            <a:ext cx="570890" cy="845156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" idx="7"/>
          </p:cNvCxnSpPr>
          <p:nvPr/>
        </p:nvCxnSpPr>
        <p:spPr>
          <a:xfrm flipV="1">
            <a:off x="1953749" y="4264352"/>
            <a:ext cx="1673455" cy="271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2"/>
            <a:endCxn id="3" idx="6"/>
          </p:cNvCxnSpPr>
          <p:nvPr/>
        </p:nvCxnSpPr>
        <p:spPr>
          <a:xfrm flipH="1">
            <a:off x="2093721" y="4563454"/>
            <a:ext cx="1438369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3" idx="1"/>
            <a:endCxn id="3" idx="2"/>
          </p:cNvCxnSpPr>
          <p:nvPr/>
        </p:nvCxnSpPr>
        <p:spPr>
          <a:xfrm rot="16200000" flipH="1" flipV="1">
            <a:off x="1071954" y="4357505"/>
            <a:ext cx="271926" cy="139972"/>
          </a:xfrm>
          <a:prstGeom prst="curvedConnector4">
            <a:avLst>
              <a:gd name="adj1" fmla="val -125488"/>
              <a:gd name="adj2" fmla="val 51363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9" idx="7"/>
            <a:endCxn id="9" idx="6"/>
          </p:cNvCxnSpPr>
          <p:nvPr/>
        </p:nvCxnSpPr>
        <p:spPr>
          <a:xfrm rot="16200000" flipH="1">
            <a:off x="4328211" y="4353849"/>
            <a:ext cx="271926" cy="147285"/>
          </a:xfrm>
          <a:prstGeom prst="curvedConnector4">
            <a:avLst>
              <a:gd name="adj1" fmla="val -125488"/>
              <a:gd name="adj2" fmla="val 498902"/>
            </a:avLst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/>
          <p:cNvCxnSpPr>
            <a:stCxn id="10" idx="5"/>
            <a:endCxn id="10" idx="3"/>
          </p:cNvCxnSpPr>
          <p:nvPr/>
        </p:nvCxnSpPr>
        <p:spPr>
          <a:xfrm rot="5400000">
            <a:off x="2773111" y="5911171"/>
            <a:ext cx="12700" cy="670749"/>
          </a:xfrm>
          <a:prstGeom prst="curvedConnector3">
            <a:avLst>
              <a:gd name="adj1" fmla="val 2723024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 flipV="1">
            <a:off x="1953749" y="4835380"/>
            <a:ext cx="592898" cy="72793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endCxn id="10" idx="1"/>
          </p:cNvCxnSpPr>
          <p:nvPr/>
        </p:nvCxnSpPr>
        <p:spPr>
          <a:xfrm>
            <a:off x="1795956" y="4948015"/>
            <a:ext cx="641780" cy="7325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0" idx="6"/>
          </p:cNvCxnSpPr>
          <p:nvPr/>
        </p:nvCxnSpPr>
        <p:spPr>
          <a:xfrm flipV="1">
            <a:off x="3247402" y="4948015"/>
            <a:ext cx="623843" cy="101552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2858311" y="5027061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1108191" y="5027061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  0.3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393107" y="426435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0.4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86138" y="3914293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0.3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493529" y="454685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026823" y="645575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0.8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236882" y="3795595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0.6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672782" y="5307201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208241" y="491195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76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7" grpId="0"/>
      <p:bldP spid="78" grpId="0"/>
      <p:bldP spid="79" grpId="0"/>
      <p:bldP spid="7" grpId="0"/>
      <p:bldP spid="24" grpId="0"/>
      <p:bldP spid="25" grpId="0"/>
      <p:bldP spid="27" grpId="0"/>
      <p:bldP spid="29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188" y="161925"/>
            <a:ext cx="5726112" cy="1181100"/>
          </a:xfrm>
        </p:spPr>
        <p:txBody>
          <a:bodyPr/>
          <a:lstStyle/>
          <a:p>
            <a:r>
              <a:rPr lang="en-US" b="1" dirty="0"/>
              <a:t>Markov Model: Definition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484188" y="1221198"/>
            <a:ext cx="9262701" cy="5932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5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Each state corresponds to one </a:t>
            </a:r>
            <a:r>
              <a:rPr lang="en-US" sz="25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observation</a:t>
            </a:r>
          </a:p>
          <a:p>
            <a:pPr marL="457200" indent="-4572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5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A(</a:t>
            </a:r>
            <a:r>
              <a:rPr lang="en-US" sz="2500" dirty="0" err="1"/>
              <a:t>i</a:t>
            </a:r>
            <a:r>
              <a:rPr lang="en-US" sz="25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: ) must sum to 1.</a:t>
            </a:r>
          </a:p>
          <a:p>
            <a:pPr marL="457200" indent="-4572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5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Each </a:t>
            </a:r>
            <a:r>
              <a:rPr lang="en-US" sz="25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state can go to each state, including </a:t>
            </a:r>
            <a:r>
              <a:rPr lang="en-US" sz="25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itself</a:t>
            </a:r>
          </a:p>
          <a:p>
            <a:pPr marL="457200" indent="-4572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500" b="1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Initial state Distribution</a:t>
            </a:r>
            <a:r>
              <a:rPr lang="en-US" sz="2500" dirty="0" smtClean="0"/>
              <a:t>: </a:t>
            </a:r>
            <a:r>
              <a:rPr lang="el-GR" sz="2500" dirty="0" smtClean="0"/>
              <a:t>π</a:t>
            </a:r>
            <a:r>
              <a:rPr lang="en-US" sz="2500" baseline="-25000" dirty="0" err="1" smtClean="0"/>
              <a:t>i</a:t>
            </a:r>
            <a:r>
              <a:rPr lang="en-US" sz="2500" dirty="0" smtClean="0"/>
              <a:t> </a:t>
            </a:r>
            <a:r>
              <a:rPr lang="en-US" sz="2500" dirty="0"/>
              <a:t>= (s</a:t>
            </a:r>
            <a:r>
              <a:rPr lang="en-US" sz="2500" baseline="-25000" dirty="0"/>
              <a:t>1</a:t>
            </a:r>
            <a:r>
              <a:rPr lang="en-US" sz="2500" dirty="0"/>
              <a:t> = </a:t>
            </a:r>
            <a:r>
              <a:rPr lang="en-US" sz="2500" dirty="0" err="1"/>
              <a:t>i</a:t>
            </a:r>
            <a:r>
              <a:rPr lang="en-US" sz="2500" dirty="0"/>
              <a:t>)</a:t>
            </a:r>
            <a:endParaRPr lang="en-US" sz="2500" cap="small" dirty="0" smtClean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457200" indent="-4572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500" b="1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Observable states </a:t>
            </a:r>
            <a:r>
              <a:rPr lang="en-US" sz="25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: {1,2,….N} N states </a:t>
            </a:r>
            <a:r>
              <a:rPr lang="en-US" sz="25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sym typeface="Wingdings" panose="05000000000000000000" pitchFamily="2" charset="2"/>
              </a:rPr>
              <a:t> N*N weights</a:t>
            </a:r>
          </a:p>
          <a:p>
            <a:pPr marL="457200" indent="-4572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500" b="1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sym typeface="Wingdings" panose="05000000000000000000" pitchFamily="2" charset="2"/>
              </a:rPr>
              <a:t>Observable sequence:</a:t>
            </a:r>
            <a:r>
              <a:rPr lang="en-US" sz="25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sym typeface="Wingdings" panose="05000000000000000000" pitchFamily="2" charset="2"/>
              </a:rPr>
              <a:t> </a:t>
            </a:r>
            <a:r>
              <a:rPr lang="en-US" sz="2500" dirty="0">
                <a:sym typeface="Wingdings" panose="05000000000000000000" pitchFamily="2" charset="2"/>
              </a:rPr>
              <a:t>q1,q2,…,</a:t>
            </a:r>
            <a:r>
              <a:rPr lang="en-US" sz="2500" dirty="0" err="1" smtClean="0">
                <a:sym typeface="Wingdings" panose="05000000000000000000" pitchFamily="2" charset="2"/>
              </a:rPr>
              <a:t>qT</a:t>
            </a:r>
            <a:endParaRPr lang="en-US" sz="2500" dirty="0" smtClean="0">
              <a:sym typeface="Wingdings" panose="05000000000000000000" pitchFamily="2" charset="2"/>
            </a:endParaRPr>
          </a:p>
          <a:p>
            <a:pPr marL="457200" indent="-4572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2500" b="1" cap="small" dirty="0" err="1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Assumption</a:t>
            </a:r>
            <a:r>
              <a:rPr lang="fr-FR" sz="2500" i="1" dirty="0" smtClean="0"/>
              <a:t>:  P (</a:t>
            </a:r>
            <a:r>
              <a:rPr lang="fr-FR" sz="2500" i="1" dirty="0" err="1" smtClean="0"/>
              <a:t>q</a:t>
            </a:r>
            <a:r>
              <a:rPr lang="fr-FR" sz="2500" i="1" baseline="-25000" dirty="0" err="1"/>
              <a:t>t</a:t>
            </a:r>
            <a:r>
              <a:rPr lang="fr-FR" sz="2500" i="1" dirty="0" smtClean="0"/>
              <a:t> =j|q</a:t>
            </a:r>
            <a:r>
              <a:rPr lang="fr-FR" sz="2500" i="1" baseline="-25000" dirty="0" smtClean="0"/>
              <a:t>t-1</a:t>
            </a:r>
            <a:r>
              <a:rPr lang="fr-FR" sz="2500" i="1" dirty="0" smtClean="0"/>
              <a:t>= i,q</a:t>
            </a:r>
            <a:r>
              <a:rPr lang="fr-FR" sz="2500" i="1" baseline="-25000" dirty="0" smtClean="0"/>
              <a:t>t-2</a:t>
            </a:r>
            <a:r>
              <a:rPr lang="fr-FR" sz="2500" i="1" dirty="0" smtClean="0"/>
              <a:t>= k,…)=P(</a:t>
            </a:r>
            <a:r>
              <a:rPr lang="fr-FR" sz="2500" i="1" dirty="0" err="1" smtClean="0"/>
              <a:t>q</a:t>
            </a:r>
            <a:r>
              <a:rPr lang="fr-FR" sz="2500" i="1" baseline="-25000" dirty="0" err="1" smtClean="0"/>
              <a:t>t</a:t>
            </a:r>
            <a:r>
              <a:rPr lang="fr-FR" sz="2500" i="1" baseline="-25000" dirty="0" smtClean="0"/>
              <a:t> </a:t>
            </a:r>
            <a:r>
              <a:rPr lang="fr-FR" sz="2500" i="1" dirty="0" smtClean="0"/>
              <a:t>=j|q</a:t>
            </a:r>
            <a:r>
              <a:rPr lang="fr-FR" sz="2500" i="1" baseline="-25000" dirty="0" smtClean="0"/>
              <a:t>t-1</a:t>
            </a:r>
            <a:r>
              <a:rPr lang="fr-FR" sz="2500" i="1" dirty="0" smtClean="0"/>
              <a:t> = i)</a:t>
            </a:r>
            <a:endParaRPr lang="en-US" sz="2500" dirty="0">
              <a:sym typeface="Wingdings" panose="05000000000000000000" pitchFamily="2" charset="2"/>
            </a:endParaRPr>
          </a:p>
          <a:p>
            <a:pPr marL="457200" indent="-4572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500" b="1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sym typeface="Wingdings" panose="05000000000000000000" pitchFamily="2" charset="2"/>
              </a:rPr>
              <a:t>Transition </a:t>
            </a:r>
            <a:r>
              <a:rPr lang="en-US" sz="2500" b="1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sym typeface="Wingdings" panose="05000000000000000000" pitchFamily="2" charset="2"/>
              </a:rPr>
              <a:t>Matrix : </a:t>
            </a:r>
            <a:r>
              <a:rPr lang="en-US" sz="25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sym typeface="Wingdings" panose="05000000000000000000" pitchFamily="2" charset="2"/>
              </a:rPr>
              <a:t>A N*N  matrix                               </a:t>
            </a:r>
            <a:r>
              <a:rPr lang="en-US" sz="2800" dirty="0"/>
              <a:t> A = </a:t>
            </a:r>
            <a:endParaRPr lang="en-US" sz="2500" cap="small" dirty="0" smtClean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sym typeface="Wingdings" panose="05000000000000000000" pitchFamily="2" charset="2"/>
            </a:endParaRPr>
          </a:p>
          <a:p>
            <a:pPr marL="457200" indent="-4572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5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sym typeface="Wingdings" panose="05000000000000000000" pitchFamily="2" charset="2"/>
              </a:rPr>
              <a:t> </a:t>
            </a:r>
            <a:r>
              <a:rPr lang="en-US" sz="2500" dirty="0" smtClean="0"/>
              <a:t>A(</a:t>
            </a:r>
            <a:r>
              <a:rPr lang="en-US" sz="2500" dirty="0" err="1" smtClean="0"/>
              <a:t>i</a:t>
            </a:r>
            <a:r>
              <a:rPr lang="en-US" sz="2500" dirty="0"/>
              <a:t>, j)=p( s(t)=j | s(t-1)=</a:t>
            </a:r>
            <a:r>
              <a:rPr lang="en-US" sz="2500" dirty="0" err="1"/>
              <a:t>i</a:t>
            </a:r>
            <a:r>
              <a:rPr lang="en-US" sz="2500" dirty="0"/>
              <a:t> ) </a:t>
            </a:r>
            <a:endParaRPr lang="en-US" sz="2500" dirty="0" smtClean="0"/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sz="2500" cap="small" dirty="0" smtClean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sym typeface="Wingdings" panose="05000000000000000000" pitchFamily="2" charset="2"/>
            </a:endParaRPr>
          </a:p>
        </p:txBody>
      </p:sp>
      <p:sp>
        <p:nvSpPr>
          <p:cNvPr id="27" name="Rectangle 23"/>
          <p:cNvSpPr>
            <a:spLocks noChangeArrowheads="1"/>
          </p:cNvSpPr>
          <p:nvPr/>
        </p:nvSpPr>
        <p:spPr bwMode="auto">
          <a:xfrm>
            <a:off x="1524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a</a:t>
            </a:r>
            <a:r>
              <a:rPr kumimoji="0" lang="en-US" sz="1200" b="0" i="0" u="none" strike="noStrike" cap="none" normalizeH="0" baseline="-3000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 </a:t>
            </a:r>
            <a:r>
              <a:rPr kumimoji="0" lang="en-US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28"/>
          <p:cNvSpPr>
            <a:spLocks noChangeArrowheads="1"/>
          </p:cNvSpPr>
          <p:nvPr/>
        </p:nvSpPr>
        <p:spPr bwMode="auto">
          <a:xfrm>
            <a:off x="1524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Rectangle 32"/>
          <p:cNvSpPr>
            <a:spLocks noChangeArrowheads="1"/>
          </p:cNvSpPr>
          <p:nvPr/>
        </p:nvSpPr>
        <p:spPr bwMode="auto">
          <a:xfrm>
            <a:off x="1524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Double Bracket 4"/>
          <p:cNvSpPr/>
          <p:nvPr/>
        </p:nvSpPr>
        <p:spPr>
          <a:xfrm>
            <a:off x="9588987" y="5132557"/>
            <a:ext cx="1939895" cy="1133462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717211" y="573903"/>
            <a:ext cx="955790" cy="7691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1:</a:t>
            </a:r>
          </a:p>
          <a:p>
            <a:pPr algn="ctr"/>
            <a:r>
              <a:rPr lang="en-US" sz="1000" dirty="0" smtClean="0"/>
              <a:t>Rain</a:t>
            </a:r>
            <a:endParaRPr lang="en-US" sz="1000" dirty="0"/>
          </a:p>
        </p:txBody>
      </p:sp>
      <p:sp>
        <p:nvSpPr>
          <p:cNvPr id="12" name="Oval 11"/>
          <p:cNvSpPr/>
          <p:nvPr/>
        </p:nvSpPr>
        <p:spPr>
          <a:xfrm>
            <a:off x="10111370" y="573903"/>
            <a:ext cx="1005727" cy="76912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2:</a:t>
            </a:r>
          </a:p>
          <a:p>
            <a:pPr algn="ctr"/>
            <a:r>
              <a:rPr lang="en-US" sz="1000" dirty="0" smtClean="0"/>
              <a:t>Cloudy</a:t>
            </a:r>
            <a:endParaRPr lang="en-US" sz="1000" dirty="0"/>
          </a:p>
        </p:txBody>
      </p:sp>
      <p:sp>
        <p:nvSpPr>
          <p:cNvPr id="13" name="Oval 12"/>
          <p:cNvSpPr/>
          <p:nvPr/>
        </p:nvSpPr>
        <p:spPr>
          <a:xfrm>
            <a:off x="8878099" y="1958322"/>
            <a:ext cx="948583" cy="800457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3:Sunny</a:t>
            </a:r>
            <a:endParaRPr lang="en-US" sz="1000" dirty="0"/>
          </a:p>
        </p:txBody>
      </p:sp>
      <p:cxnSp>
        <p:nvCxnSpPr>
          <p:cNvPr id="14" name="Straight Arrow Connector 13"/>
          <p:cNvCxnSpPr>
            <a:stCxn id="12" idx="3"/>
            <a:endCxn id="13" idx="7"/>
          </p:cNvCxnSpPr>
          <p:nvPr/>
        </p:nvCxnSpPr>
        <p:spPr>
          <a:xfrm flipH="1">
            <a:off x="9687765" y="1230390"/>
            <a:ext cx="570890" cy="845156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7"/>
          </p:cNvCxnSpPr>
          <p:nvPr/>
        </p:nvCxnSpPr>
        <p:spPr>
          <a:xfrm flipV="1">
            <a:off x="8533029" y="659362"/>
            <a:ext cx="1673455" cy="271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2"/>
            <a:endCxn id="11" idx="6"/>
          </p:cNvCxnSpPr>
          <p:nvPr/>
        </p:nvCxnSpPr>
        <p:spPr>
          <a:xfrm flipH="1">
            <a:off x="8673001" y="958464"/>
            <a:ext cx="1438369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11" idx="1"/>
            <a:endCxn id="11" idx="2"/>
          </p:cNvCxnSpPr>
          <p:nvPr/>
        </p:nvCxnSpPr>
        <p:spPr>
          <a:xfrm rot="16200000" flipH="1" flipV="1">
            <a:off x="7651234" y="752515"/>
            <a:ext cx="271926" cy="139972"/>
          </a:xfrm>
          <a:prstGeom prst="curvedConnector4">
            <a:avLst>
              <a:gd name="adj1" fmla="val -125488"/>
              <a:gd name="adj2" fmla="val 51363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12" idx="7"/>
            <a:endCxn id="12" idx="6"/>
          </p:cNvCxnSpPr>
          <p:nvPr/>
        </p:nvCxnSpPr>
        <p:spPr>
          <a:xfrm rot="16200000" flipH="1">
            <a:off x="10907491" y="748859"/>
            <a:ext cx="271926" cy="147285"/>
          </a:xfrm>
          <a:prstGeom prst="curvedConnector4">
            <a:avLst>
              <a:gd name="adj1" fmla="val -125488"/>
              <a:gd name="adj2" fmla="val 498902"/>
            </a:avLst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13" idx="5"/>
            <a:endCxn id="13" idx="3"/>
          </p:cNvCxnSpPr>
          <p:nvPr/>
        </p:nvCxnSpPr>
        <p:spPr>
          <a:xfrm rot="5400000">
            <a:off x="9352391" y="2306181"/>
            <a:ext cx="12700" cy="670749"/>
          </a:xfrm>
          <a:prstGeom prst="curvedConnector3">
            <a:avLst>
              <a:gd name="adj1" fmla="val 2723024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5"/>
          </p:cNvCxnSpPr>
          <p:nvPr/>
        </p:nvCxnSpPr>
        <p:spPr>
          <a:xfrm flipH="1" flipV="1">
            <a:off x="8533029" y="1230390"/>
            <a:ext cx="592898" cy="72793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3" idx="1"/>
          </p:cNvCxnSpPr>
          <p:nvPr/>
        </p:nvCxnSpPr>
        <p:spPr>
          <a:xfrm>
            <a:off x="8375236" y="1343025"/>
            <a:ext cx="641780" cy="7325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3" idx="6"/>
          </p:cNvCxnSpPr>
          <p:nvPr/>
        </p:nvCxnSpPr>
        <p:spPr>
          <a:xfrm flipV="1">
            <a:off x="9826682" y="1343025"/>
            <a:ext cx="623843" cy="101552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096606" y="374687"/>
            <a:ext cx="319831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0.3</a:t>
            </a:r>
          </a:p>
          <a:p>
            <a:r>
              <a:rPr lang="en-US" dirty="0" smtClean="0"/>
              <a:t>                                          0.6</a:t>
            </a:r>
            <a:endParaRPr lang="en-US" dirty="0"/>
          </a:p>
          <a:p>
            <a:r>
              <a:rPr lang="en-US" dirty="0" smtClean="0"/>
              <a:t>0.2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0.8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9437591" y="142207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		0.1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687471" y="1422071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  0.3        0.1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972387" y="65936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0.4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524892" y="5132557"/>
            <a:ext cx="2068083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a</a:t>
            </a:r>
            <a:r>
              <a:rPr lang="en-US" sz="1500" baseline="-25000" dirty="0"/>
              <a:t>11        </a:t>
            </a:r>
            <a:r>
              <a:rPr lang="en-US" sz="1500" dirty="0"/>
              <a:t> a</a:t>
            </a:r>
            <a:r>
              <a:rPr lang="en-US" sz="1500" baseline="-25000" dirty="0"/>
              <a:t>12       . . .        </a:t>
            </a:r>
            <a:r>
              <a:rPr lang="en-US" sz="1500" dirty="0" smtClean="0"/>
              <a:t>a</a:t>
            </a:r>
            <a:r>
              <a:rPr lang="en-US" sz="1500" baseline="-25000" dirty="0" smtClean="0"/>
              <a:t>1N</a:t>
            </a:r>
          </a:p>
          <a:p>
            <a:r>
              <a:rPr lang="en-US" sz="1500" dirty="0"/>
              <a:t>a</a:t>
            </a:r>
            <a:r>
              <a:rPr lang="en-US" sz="1500" baseline="-25000" dirty="0"/>
              <a:t>21        </a:t>
            </a:r>
            <a:r>
              <a:rPr lang="en-US" sz="1500" dirty="0"/>
              <a:t> a</a:t>
            </a:r>
            <a:r>
              <a:rPr lang="en-US" sz="1500" baseline="-25000" dirty="0"/>
              <a:t>22       . . .       </a:t>
            </a:r>
            <a:r>
              <a:rPr lang="en-US" sz="1500" dirty="0" smtClean="0"/>
              <a:t>a</a:t>
            </a:r>
            <a:r>
              <a:rPr lang="en-US" sz="1500" baseline="-25000" dirty="0" smtClean="0"/>
              <a:t>2N</a:t>
            </a:r>
          </a:p>
          <a:p>
            <a:r>
              <a:rPr lang="en-US" sz="1500" baseline="-25000" dirty="0"/>
              <a:t>.                  .             </a:t>
            </a:r>
            <a:r>
              <a:rPr lang="en-US" sz="1500" baseline="-25000" dirty="0" smtClean="0"/>
              <a:t> .            .</a:t>
            </a:r>
          </a:p>
          <a:p>
            <a:r>
              <a:rPr lang="en-US" sz="1600" baseline="-25000" dirty="0"/>
              <a:t>.                </a:t>
            </a:r>
            <a:r>
              <a:rPr lang="en-US" sz="1600" baseline="-25000" dirty="0" smtClean="0"/>
              <a:t>.             </a:t>
            </a:r>
            <a:r>
              <a:rPr lang="en-US" sz="1600" baseline="-25000" dirty="0"/>
              <a:t>.           </a:t>
            </a:r>
            <a:r>
              <a:rPr lang="en-US" sz="1600" baseline="-25000" dirty="0" smtClean="0"/>
              <a:t>.</a:t>
            </a:r>
          </a:p>
          <a:p>
            <a:r>
              <a:rPr lang="en-US" sz="1600" dirty="0"/>
              <a:t>a</a:t>
            </a:r>
            <a:r>
              <a:rPr lang="en-US" sz="1600" baseline="-25000" dirty="0"/>
              <a:t>N1       </a:t>
            </a:r>
            <a:r>
              <a:rPr lang="en-US" sz="1600" dirty="0"/>
              <a:t> </a:t>
            </a:r>
            <a:r>
              <a:rPr lang="en-US" sz="1600" dirty="0" err="1"/>
              <a:t>a</a:t>
            </a:r>
            <a:r>
              <a:rPr lang="en-US" sz="1600" baseline="-25000" dirty="0" err="1"/>
              <a:t>NN</a:t>
            </a:r>
            <a:r>
              <a:rPr lang="en-US" sz="1600" baseline="-25000" dirty="0"/>
              <a:t>       . . . </a:t>
            </a:r>
            <a:r>
              <a:rPr lang="en-US" sz="1600" baseline="-25000" dirty="0" smtClean="0"/>
              <a:t>  </a:t>
            </a:r>
            <a:r>
              <a:rPr lang="en-US" sz="1600" dirty="0" err="1" smtClean="0"/>
              <a:t>a</a:t>
            </a:r>
            <a:r>
              <a:rPr lang="en-US" sz="1600" baseline="-25000" dirty="0" err="1" smtClean="0"/>
              <a:t>NN</a:t>
            </a:r>
            <a:endParaRPr lang="en-US" sz="1500" dirty="0"/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04849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28650" y="435144"/>
            <a:ext cx="6332061" cy="1823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sz="2500" dirty="0"/>
              <a:t>What is the probability that the weather for the next 7 days will </a:t>
            </a:r>
            <a:r>
              <a:rPr lang="en-US" sz="2500" dirty="0" smtClean="0"/>
              <a:t>be </a:t>
            </a:r>
            <a:r>
              <a:rPr lang="en-US" sz="2500" b="1" dirty="0" smtClean="0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sun</a:t>
            </a:r>
            <a:r>
              <a:rPr lang="en-US" sz="25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2500" b="1" dirty="0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sun</a:t>
            </a:r>
            <a:r>
              <a:rPr lang="en-US" sz="25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-rain-rain-</a:t>
            </a:r>
            <a:r>
              <a:rPr lang="en-US" sz="2500" b="1" dirty="0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sun</a:t>
            </a:r>
            <a:r>
              <a:rPr lang="en-US" sz="25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2500" b="1" dirty="0" smtClean="0">
                <a:solidFill>
                  <a:srgbClr val="92D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cloudy</a:t>
            </a:r>
            <a:r>
              <a:rPr lang="en-US" sz="25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2500" b="1" dirty="0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sun</a:t>
            </a:r>
            <a:r>
              <a:rPr lang="en-US" sz="25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when 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today is </a:t>
            </a:r>
            <a:r>
              <a:rPr lang="en-US" sz="2500" b="1" dirty="0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sunny</a:t>
            </a:r>
            <a:r>
              <a:rPr lang="en-US" sz="25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26390" y="2666288"/>
            <a:ext cx="10707883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</a:t>
            </a:r>
            <a:r>
              <a:rPr lang="en-US" baseline="-25000" dirty="0"/>
              <a:t>1:</a:t>
            </a:r>
            <a:r>
              <a:rPr lang="en-US" dirty="0"/>
              <a:t> rain</a:t>
            </a:r>
            <a:r>
              <a:rPr lang="en-US" baseline="-25000" dirty="0"/>
              <a:t> </a:t>
            </a:r>
            <a:r>
              <a:rPr lang="en-US" dirty="0"/>
              <a:t>, S</a:t>
            </a:r>
            <a:r>
              <a:rPr lang="en-US" baseline="-25000" dirty="0"/>
              <a:t>2</a:t>
            </a:r>
            <a:r>
              <a:rPr lang="en-US" dirty="0"/>
              <a:t> :Cloudy, S</a:t>
            </a:r>
            <a:r>
              <a:rPr lang="en-US" baseline="-25000" dirty="0"/>
              <a:t>3 </a:t>
            </a:r>
            <a:r>
              <a:rPr lang="en-US" dirty="0"/>
              <a:t>: Sunny</a:t>
            </a:r>
          </a:p>
          <a:p>
            <a:pPr>
              <a:lnSpc>
                <a:spcPct val="150000"/>
              </a:lnSpc>
            </a:pPr>
            <a:r>
              <a:rPr lang="en-US" dirty="0"/>
              <a:t>P(O | model) = P(S</a:t>
            </a:r>
            <a:r>
              <a:rPr lang="en-US" baseline="-25000" dirty="0"/>
              <a:t>3</a:t>
            </a:r>
            <a:r>
              <a:rPr lang="en-US" dirty="0"/>
              <a:t>, S</a:t>
            </a:r>
            <a:r>
              <a:rPr lang="en-US" baseline="-25000" dirty="0"/>
              <a:t>3</a:t>
            </a:r>
            <a:r>
              <a:rPr lang="en-US" dirty="0"/>
              <a:t>, S</a:t>
            </a:r>
            <a:r>
              <a:rPr lang="en-US" baseline="-25000" dirty="0"/>
              <a:t>3</a:t>
            </a:r>
            <a:r>
              <a:rPr lang="en-US" dirty="0"/>
              <a:t>, S</a:t>
            </a:r>
            <a:r>
              <a:rPr lang="en-US" baseline="-25000" dirty="0"/>
              <a:t>1</a:t>
            </a:r>
            <a:r>
              <a:rPr lang="en-US" dirty="0"/>
              <a:t>, S</a:t>
            </a:r>
            <a:r>
              <a:rPr lang="en-US" baseline="-25000" dirty="0"/>
              <a:t>1</a:t>
            </a:r>
            <a:r>
              <a:rPr lang="en-US" dirty="0"/>
              <a:t>, S</a:t>
            </a:r>
            <a:r>
              <a:rPr lang="en-US" baseline="-25000" dirty="0"/>
              <a:t>3</a:t>
            </a:r>
            <a:r>
              <a:rPr lang="en-US" dirty="0"/>
              <a:t>, S</a:t>
            </a:r>
            <a:r>
              <a:rPr lang="en-US" baseline="-25000" dirty="0"/>
              <a:t>2</a:t>
            </a:r>
            <a:r>
              <a:rPr lang="en-US" dirty="0"/>
              <a:t>, S</a:t>
            </a:r>
            <a:r>
              <a:rPr lang="en-US" baseline="-25000" dirty="0"/>
              <a:t>3</a:t>
            </a:r>
            <a:r>
              <a:rPr lang="en-US" dirty="0"/>
              <a:t> | model)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               =P(S</a:t>
            </a:r>
            <a:r>
              <a:rPr lang="en-US" baseline="-25000" dirty="0"/>
              <a:t>3</a:t>
            </a:r>
            <a:r>
              <a:rPr lang="en-US" dirty="0"/>
              <a:t>) . P(S</a:t>
            </a:r>
            <a:r>
              <a:rPr lang="en-US" baseline="-25000" dirty="0"/>
              <a:t>3</a:t>
            </a:r>
            <a:r>
              <a:rPr lang="en-US" dirty="0"/>
              <a:t> | S</a:t>
            </a:r>
            <a:r>
              <a:rPr lang="en-US" baseline="-25000" dirty="0"/>
              <a:t>3</a:t>
            </a:r>
            <a:r>
              <a:rPr lang="en-US" dirty="0"/>
              <a:t>) . P(S</a:t>
            </a:r>
            <a:r>
              <a:rPr lang="en-US" baseline="-25000" dirty="0"/>
              <a:t>3</a:t>
            </a:r>
            <a:r>
              <a:rPr lang="en-US" dirty="0"/>
              <a:t> | S</a:t>
            </a:r>
            <a:r>
              <a:rPr lang="en-US" baseline="-25000" dirty="0"/>
              <a:t>3</a:t>
            </a:r>
            <a:r>
              <a:rPr lang="en-US" dirty="0"/>
              <a:t>) . P(S</a:t>
            </a:r>
            <a:r>
              <a:rPr lang="en-US" baseline="-25000" dirty="0"/>
              <a:t>1</a:t>
            </a:r>
            <a:r>
              <a:rPr lang="en-US" dirty="0"/>
              <a:t> | S</a:t>
            </a:r>
            <a:r>
              <a:rPr lang="en-US" baseline="-25000" dirty="0"/>
              <a:t>3</a:t>
            </a:r>
            <a:r>
              <a:rPr lang="en-US" dirty="0"/>
              <a:t>) . P(S</a:t>
            </a:r>
            <a:r>
              <a:rPr lang="en-US" baseline="-25000" dirty="0"/>
              <a:t>1</a:t>
            </a:r>
            <a:r>
              <a:rPr lang="en-US" dirty="0"/>
              <a:t> | S</a:t>
            </a:r>
            <a:r>
              <a:rPr lang="en-US" baseline="-25000" dirty="0"/>
              <a:t>1</a:t>
            </a:r>
            <a:r>
              <a:rPr lang="en-US" dirty="0"/>
              <a:t>) . P(S</a:t>
            </a:r>
            <a:r>
              <a:rPr lang="en-US" baseline="-25000" dirty="0"/>
              <a:t>3</a:t>
            </a:r>
            <a:r>
              <a:rPr lang="en-US" dirty="0"/>
              <a:t> | S</a:t>
            </a:r>
            <a:r>
              <a:rPr lang="en-US" baseline="-25000" dirty="0"/>
              <a:t>1</a:t>
            </a:r>
            <a:r>
              <a:rPr lang="en-US" dirty="0"/>
              <a:t>) . P(S</a:t>
            </a:r>
            <a:r>
              <a:rPr lang="en-US" baseline="-25000" dirty="0"/>
              <a:t>2</a:t>
            </a:r>
            <a:r>
              <a:rPr lang="en-US" dirty="0"/>
              <a:t> | S</a:t>
            </a:r>
            <a:r>
              <a:rPr lang="en-US" baseline="-25000" dirty="0"/>
              <a:t>3</a:t>
            </a:r>
            <a:r>
              <a:rPr lang="en-US" dirty="0"/>
              <a:t>) . P(S</a:t>
            </a:r>
            <a:r>
              <a:rPr lang="en-US" baseline="-25000" dirty="0"/>
              <a:t>3</a:t>
            </a:r>
            <a:r>
              <a:rPr lang="en-US" dirty="0"/>
              <a:t> | S</a:t>
            </a:r>
            <a:r>
              <a:rPr lang="en-US" baseline="-25000" dirty="0"/>
              <a:t>2</a:t>
            </a:r>
            <a:r>
              <a:rPr lang="en-US" dirty="0"/>
              <a:t>) 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               = π</a:t>
            </a:r>
            <a:r>
              <a:rPr lang="en-US" baseline="-25000" dirty="0"/>
              <a:t>3</a:t>
            </a:r>
            <a:r>
              <a:rPr lang="en-US" dirty="0"/>
              <a:t> . a</a:t>
            </a:r>
            <a:r>
              <a:rPr lang="en-US" baseline="-25000" dirty="0"/>
              <a:t>33</a:t>
            </a:r>
            <a:r>
              <a:rPr lang="en-US" dirty="0"/>
              <a:t> . a</a:t>
            </a:r>
            <a:r>
              <a:rPr lang="en-US" baseline="-25000" dirty="0"/>
              <a:t>33</a:t>
            </a:r>
            <a:r>
              <a:rPr lang="en-US" dirty="0"/>
              <a:t> . a</a:t>
            </a:r>
            <a:r>
              <a:rPr lang="en-US" baseline="-25000" dirty="0"/>
              <a:t>31</a:t>
            </a:r>
            <a:r>
              <a:rPr lang="en-US" dirty="0"/>
              <a:t> . a</a:t>
            </a:r>
            <a:r>
              <a:rPr lang="en-US" baseline="-25000" dirty="0"/>
              <a:t>11</a:t>
            </a:r>
            <a:r>
              <a:rPr lang="en-US" dirty="0"/>
              <a:t> . a</a:t>
            </a:r>
            <a:r>
              <a:rPr lang="en-US" baseline="-25000" dirty="0"/>
              <a:t>13</a:t>
            </a:r>
            <a:r>
              <a:rPr lang="en-US" dirty="0"/>
              <a:t> . a</a:t>
            </a:r>
            <a:r>
              <a:rPr lang="en-US" baseline="-25000" dirty="0"/>
              <a:t>32</a:t>
            </a:r>
            <a:r>
              <a:rPr lang="en-US" dirty="0"/>
              <a:t> . a</a:t>
            </a:r>
            <a:r>
              <a:rPr lang="en-US" baseline="-25000" dirty="0"/>
              <a:t>23</a:t>
            </a:r>
            <a:r>
              <a:rPr lang="en-US" dirty="0"/>
              <a:t> 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               = 1 . (0.8)(0.8)(0.1)(0.4)(0.3)(0.1)(0.2)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               = 1.536*10</a:t>
            </a:r>
            <a:r>
              <a:rPr lang="en-US" baseline="30000" dirty="0"/>
              <a:t>-4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graphicFrame>
        <p:nvGraphicFramePr>
          <p:cNvPr id="7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0985814"/>
              </p:ext>
            </p:extLst>
          </p:nvPr>
        </p:nvGraphicFramePr>
        <p:xfrm>
          <a:off x="7584554" y="4466848"/>
          <a:ext cx="3639502" cy="18407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7140"/>
                <a:gridCol w="667140"/>
                <a:gridCol w="694620"/>
                <a:gridCol w="805301"/>
                <a:gridCol w="805301"/>
              </a:tblGrid>
              <a:tr h="89964">
                <a:tc rowSpan="2"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            Tomorrow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1615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62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Rain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62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Cloudy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62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Sunny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81615">
                <a:tc rowSpan="3">
                  <a:txBody>
                    <a:bodyPr/>
                    <a:lstStyle/>
                    <a:p>
                      <a:pPr marL="762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Today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62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Rain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62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0.4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62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0.3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62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0.3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673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62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Cloudy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62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0.2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62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0.6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62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0.2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8161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62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Sunny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62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0.1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62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0.1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62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0.8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8" name="Oval 7"/>
          <p:cNvSpPr/>
          <p:nvPr/>
        </p:nvSpPr>
        <p:spPr>
          <a:xfrm>
            <a:off x="7614294" y="272774"/>
            <a:ext cx="955790" cy="7691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1:</a:t>
            </a:r>
          </a:p>
          <a:p>
            <a:pPr algn="ctr"/>
            <a:r>
              <a:rPr lang="en-US" sz="1000" dirty="0" smtClean="0"/>
              <a:t>Rain</a:t>
            </a:r>
            <a:endParaRPr lang="en-US" sz="1000" dirty="0"/>
          </a:p>
        </p:txBody>
      </p:sp>
      <p:sp>
        <p:nvSpPr>
          <p:cNvPr id="9" name="Oval 8"/>
          <p:cNvSpPr/>
          <p:nvPr/>
        </p:nvSpPr>
        <p:spPr>
          <a:xfrm>
            <a:off x="10008453" y="272774"/>
            <a:ext cx="1005727" cy="76912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2:</a:t>
            </a:r>
          </a:p>
          <a:p>
            <a:pPr algn="ctr"/>
            <a:r>
              <a:rPr lang="en-US" sz="1000" dirty="0" smtClean="0"/>
              <a:t>Cloudy</a:t>
            </a:r>
            <a:endParaRPr lang="en-US" sz="1000" dirty="0"/>
          </a:p>
        </p:txBody>
      </p:sp>
      <p:sp>
        <p:nvSpPr>
          <p:cNvPr id="10" name="Oval 9"/>
          <p:cNvSpPr/>
          <p:nvPr/>
        </p:nvSpPr>
        <p:spPr>
          <a:xfrm>
            <a:off x="8775182" y="1657193"/>
            <a:ext cx="948583" cy="800457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3:Sunny</a:t>
            </a:r>
            <a:endParaRPr lang="en-US" sz="1000" dirty="0"/>
          </a:p>
        </p:txBody>
      </p:sp>
      <p:cxnSp>
        <p:nvCxnSpPr>
          <p:cNvPr id="11" name="Straight Arrow Connector 10"/>
          <p:cNvCxnSpPr>
            <a:stCxn id="9" idx="3"/>
            <a:endCxn id="10" idx="7"/>
          </p:cNvCxnSpPr>
          <p:nvPr/>
        </p:nvCxnSpPr>
        <p:spPr>
          <a:xfrm flipH="1">
            <a:off x="9584848" y="929261"/>
            <a:ext cx="570890" cy="845156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7"/>
          </p:cNvCxnSpPr>
          <p:nvPr/>
        </p:nvCxnSpPr>
        <p:spPr>
          <a:xfrm flipV="1">
            <a:off x="8430112" y="358233"/>
            <a:ext cx="1673455" cy="271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2"/>
            <a:endCxn id="8" idx="6"/>
          </p:cNvCxnSpPr>
          <p:nvPr/>
        </p:nvCxnSpPr>
        <p:spPr>
          <a:xfrm flipH="1">
            <a:off x="8570084" y="657335"/>
            <a:ext cx="1438369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8" idx="1"/>
            <a:endCxn id="8" idx="2"/>
          </p:cNvCxnSpPr>
          <p:nvPr/>
        </p:nvCxnSpPr>
        <p:spPr>
          <a:xfrm rot="16200000" flipH="1" flipV="1">
            <a:off x="7548317" y="451386"/>
            <a:ext cx="271926" cy="139972"/>
          </a:xfrm>
          <a:prstGeom prst="curvedConnector4">
            <a:avLst>
              <a:gd name="adj1" fmla="val -125488"/>
              <a:gd name="adj2" fmla="val 51363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9" idx="7"/>
            <a:endCxn id="9" idx="6"/>
          </p:cNvCxnSpPr>
          <p:nvPr/>
        </p:nvCxnSpPr>
        <p:spPr>
          <a:xfrm rot="16200000" flipH="1">
            <a:off x="10804574" y="447730"/>
            <a:ext cx="271926" cy="147285"/>
          </a:xfrm>
          <a:prstGeom prst="curvedConnector4">
            <a:avLst>
              <a:gd name="adj1" fmla="val -125488"/>
              <a:gd name="adj2" fmla="val 498902"/>
            </a:avLst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10" idx="5"/>
            <a:endCxn id="10" idx="3"/>
          </p:cNvCxnSpPr>
          <p:nvPr/>
        </p:nvCxnSpPr>
        <p:spPr>
          <a:xfrm rot="5400000">
            <a:off x="9249474" y="2005052"/>
            <a:ext cx="12700" cy="670749"/>
          </a:xfrm>
          <a:prstGeom prst="curvedConnector3">
            <a:avLst>
              <a:gd name="adj1" fmla="val 2723024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8" idx="5"/>
          </p:cNvCxnSpPr>
          <p:nvPr/>
        </p:nvCxnSpPr>
        <p:spPr>
          <a:xfrm flipH="1" flipV="1">
            <a:off x="8430112" y="929261"/>
            <a:ext cx="592898" cy="72793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0" idx="1"/>
          </p:cNvCxnSpPr>
          <p:nvPr/>
        </p:nvCxnSpPr>
        <p:spPr>
          <a:xfrm>
            <a:off x="8272319" y="1041896"/>
            <a:ext cx="641780" cy="7325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6"/>
          </p:cNvCxnSpPr>
          <p:nvPr/>
        </p:nvCxnSpPr>
        <p:spPr>
          <a:xfrm flipV="1">
            <a:off x="9723765" y="1041896"/>
            <a:ext cx="623843" cy="101552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993689" y="73558"/>
            <a:ext cx="319831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0.3</a:t>
            </a:r>
          </a:p>
          <a:p>
            <a:r>
              <a:rPr lang="en-US" dirty="0" smtClean="0"/>
              <a:t>                                          0.6</a:t>
            </a:r>
            <a:endParaRPr lang="en-US" dirty="0"/>
          </a:p>
          <a:p>
            <a:r>
              <a:rPr lang="en-US" dirty="0" smtClean="0"/>
              <a:t>0.2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0.8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334674" y="1120942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		0.1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584554" y="1120942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  0.3        0.1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869470" y="358233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0.4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4487" y="5875747"/>
            <a:ext cx="6434983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>
                <a:latin typeface="Times New Roman" panose="02020603050405020304" pitchFamily="18" charset="0"/>
                <a:ea typeface="Calibri" panose="020F0502020204030204" pitchFamily="34" charset="0"/>
              </a:rPr>
              <a:t>p( s(0),..,s(T) ) = π (s(0)) </a:t>
            </a:r>
            <a:r>
              <a:rPr lang="en-US" sz="25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Π</a:t>
            </a:r>
            <a:r>
              <a:rPr lang="en-US" sz="2500" b="1" baseline="-25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</a:t>
            </a:r>
            <a:r>
              <a:rPr lang="en-US" sz="2500" b="1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=1..T</a:t>
            </a:r>
            <a:r>
              <a:rPr lang="en-US" sz="2500" b="1" dirty="0">
                <a:latin typeface="Times New Roman" panose="02020603050405020304" pitchFamily="18" charset="0"/>
                <a:ea typeface="Calibri" panose="020F0502020204030204" pitchFamily="34" charset="0"/>
              </a:rPr>
              <a:t> p( s(t) | s(t-1) )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50839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93" y="31334"/>
            <a:ext cx="7549660" cy="1905000"/>
          </a:xfrm>
        </p:spPr>
        <p:txBody>
          <a:bodyPr/>
          <a:lstStyle/>
          <a:p>
            <a:r>
              <a:rPr lang="en-US" dirty="0" smtClean="0"/>
              <a:t>Hidden markov model </a:t>
            </a:r>
            <a:br>
              <a:rPr lang="en-US" dirty="0" smtClean="0"/>
            </a:br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46116" y="4621594"/>
            <a:ext cx="93234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N =3 urns containing Color balls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 distinct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Every urn has </a:t>
            </a:r>
            <a:r>
              <a:rPr lang="en-US" sz="30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different </a:t>
            </a:r>
            <a:r>
              <a:rPr lang="en-US" sz="3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number of color balls</a:t>
            </a:r>
          </a:p>
        </p:txBody>
      </p:sp>
      <p:sp>
        <p:nvSpPr>
          <p:cNvPr id="6" name="Can 5"/>
          <p:cNvSpPr/>
          <p:nvPr/>
        </p:nvSpPr>
        <p:spPr>
          <a:xfrm>
            <a:off x="5884848" y="1451495"/>
            <a:ext cx="837488" cy="125623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Can 6"/>
          <p:cNvSpPr/>
          <p:nvPr/>
        </p:nvSpPr>
        <p:spPr>
          <a:xfrm>
            <a:off x="4405002" y="2904417"/>
            <a:ext cx="837488" cy="125623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7360422" y="2916716"/>
            <a:ext cx="837488" cy="125623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6722336" y="2381563"/>
            <a:ext cx="717846" cy="53515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6722336" y="2707726"/>
            <a:ext cx="638086" cy="43904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5010150" y="2381563"/>
            <a:ext cx="874698" cy="52285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5184005" y="2649139"/>
            <a:ext cx="700843" cy="40763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5242490" y="3761620"/>
            <a:ext cx="2117932" cy="2857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5242490" y="3996232"/>
            <a:ext cx="2117932" cy="1229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4863849" y="3421986"/>
            <a:ext cx="108132" cy="14796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919028" y="3761620"/>
            <a:ext cx="108132" cy="14796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193324" y="2032727"/>
            <a:ext cx="108132" cy="14796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7701612" y="3647219"/>
            <a:ext cx="108132" cy="14796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559657" y="3825389"/>
            <a:ext cx="108132" cy="14796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636922" y="3408564"/>
            <a:ext cx="108132" cy="14796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6301825" y="2234647"/>
            <a:ext cx="108132" cy="14796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841629" y="3767946"/>
            <a:ext cx="108132" cy="14796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7523472" y="3783609"/>
            <a:ext cx="108132" cy="14796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8051654" y="3659280"/>
            <a:ext cx="108132" cy="14796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374090" y="2023028"/>
            <a:ext cx="108132" cy="14796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722129" y="3838709"/>
            <a:ext cx="108132" cy="14796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448018" y="2489885"/>
            <a:ext cx="108132" cy="14796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143161" y="2440880"/>
            <a:ext cx="108132" cy="14796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037504" y="2315936"/>
            <a:ext cx="108132" cy="14796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837681" y="3458550"/>
            <a:ext cx="108132" cy="14796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617467" y="3314563"/>
            <a:ext cx="108132" cy="14796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549805" y="3536968"/>
            <a:ext cx="108132" cy="14796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6" name="Arc 75"/>
          <p:cNvSpPr/>
          <p:nvPr/>
        </p:nvSpPr>
        <p:spPr>
          <a:xfrm>
            <a:off x="6119369" y="1621199"/>
            <a:ext cx="1205934" cy="630269"/>
          </a:xfrm>
          <a:prstGeom prst="arc">
            <a:avLst>
              <a:gd name="adj1" fmla="val 16200000"/>
              <a:gd name="adj2" fmla="val 3238590"/>
            </a:avLst>
          </a:prstGeom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/>
          <p:cNvCxnSpPr>
            <a:stCxn id="76" idx="2"/>
          </p:cNvCxnSpPr>
          <p:nvPr/>
        </p:nvCxnSpPr>
        <p:spPr>
          <a:xfrm flipH="1">
            <a:off x="6722336" y="2230911"/>
            <a:ext cx="214208" cy="8942"/>
          </a:xfrm>
          <a:prstGeom prst="straightConnector1">
            <a:avLst/>
          </a:prstGeom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>
            <a:off x="6722336" y="2230911"/>
            <a:ext cx="214208" cy="8942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Arc 80"/>
          <p:cNvSpPr/>
          <p:nvPr/>
        </p:nvSpPr>
        <p:spPr>
          <a:xfrm>
            <a:off x="7793195" y="3199994"/>
            <a:ext cx="841315" cy="759523"/>
          </a:xfrm>
          <a:prstGeom prst="arc">
            <a:avLst>
              <a:gd name="adj1" fmla="val 16200000"/>
              <a:gd name="adj2" fmla="val 5744698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Arc 84"/>
          <p:cNvSpPr/>
          <p:nvPr/>
        </p:nvSpPr>
        <p:spPr>
          <a:xfrm rot="10800000">
            <a:off x="3966703" y="3190188"/>
            <a:ext cx="841315" cy="759523"/>
          </a:xfrm>
          <a:prstGeom prst="arc">
            <a:avLst>
              <a:gd name="adj1" fmla="val 16200000"/>
              <a:gd name="adj2" fmla="val 5744698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3472862" y="338528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0.6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8678996" y="333522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0.6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7081259" y="234615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0.6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5529203" y="283548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</a:t>
            </a:r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6586762" y="291170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</a:t>
            </a:r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6002579" y="340856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5976156" y="400574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0.3</a:t>
            </a:r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7250411" y="151273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0.3</a:t>
            </a:r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5020658" y="2265381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2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4162</TotalTime>
  <Words>1719</Words>
  <Application>Microsoft Office PowerPoint</Application>
  <PresentationFormat>Widescreen</PresentationFormat>
  <Paragraphs>397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Cambria Math</vt:lpstr>
      <vt:lpstr>Century Gothic</vt:lpstr>
      <vt:lpstr>Helvetica</vt:lpstr>
      <vt:lpstr>Myanmar Text</vt:lpstr>
      <vt:lpstr>Times New Roman</vt:lpstr>
      <vt:lpstr>Wingdings</vt:lpstr>
      <vt:lpstr>Mesh</vt:lpstr>
      <vt:lpstr>Computational intelligence  Hidden Markov  Model </vt:lpstr>
      <vt:lpstr>Why use Hmm? </vt:lpstr>
      <vt:lpstr>PowerPoint Presentation</vt:lpstr>
      <vt:lpstr>HMM Supervised or Unsupervised? </vt:lpstr>
      <vt:lpstr>Markov Process </vt:lpstr>
      <vt:lpstr>Markov Model: Scenario   Classify a weather into three states: State 1: rain                         State 2: cloudy                                                                  State 3: sunny  </vt:lpstr>
      <vt:lpstr>Markov Model: Definition</vt:lpstr>
      <vt:lpstr>PowerPoint Presentation</vt:lpstr>
      <vt:lpstr>Hidden markov model  Example:</vt:lpstr>
      <vt:lpstr>HMM generation process: </vt:lpstr>
      <vt:lpstr>HMM : Hidden Info</vt:lpstr>
      <vt:lpstr>PowerPoint Presentation</vt:lpstr>
      <vt:lpstr>Back to the Example </vt:lpstr>
      <vt:lpstr>HMM AssumptionS:</vt:lpstr>
      <vt:lpstr>Number Of Hidden states???</vt:lpstr>
      <vt:lpstr>3 Problems: HMM</vt:lpstr>
      <vt:lpstr>Solution 1:</vt:lpstr>
      <vt:lpstr>Forward Algorithm:</vt:lpstr>
      <vt:lpstr>PowerPoint Presentation</vt:lpstr>
      <vt:lpstr>Backward Algorithm:</vt:lpstr>
      <vt:lpstr>PowerPoint Presentation</vt:lpstr>
      <vt:lpstr>Viterbi Algorithm-Decoding</vt:lpstr>
      <vt:lpstr>PowerPoint Presentation</vt:lpstr>
      <vt:lpstr>PowerPoint Presentation</vt:lpstr>
      <vt:lpstr>BAUM WELCH EM ALGORITHM: TRAINING</vt:lpstr>
      <vt:lpstr>EM ALGORITHM: TRAINING</vt:lpstr>
      <vt:lpstr>PowerPoint Presentation</vt:lpstr>
      <vt:lpstr>         APPLICATIONS Speech Recognition</vt:lpstr>
      <vt:lpstr>PowerPoint Presentation</vt:lpstr>
      <vt:lpstr>References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suraj bharadwaj</dc:creator>
  <cp:lastModifiedBy>suraj bharadwaj</cp:lastModifiedBy>
  <cp:revision>120</cp:revision>
  <dcterms:created xsi:type="dcterms:W3CDTF">2019-01-19T16:05:12Z</dcterms:created>
  <dcterms:modified xsi:type="dcterms:W3CDTF">2019-01-29T17:58:46Z</dcterms:modified>
</cp:coreProperties>
</file>